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6" r:id="rId6"/>
    <p:sldMasterId id="2147483658" r:id="rId7"/>
  </p:sldMasterIdLst>
  <p:sldIdLst>
    <p:sldId id="256" r:id="rId8"/>
    <p:sldId id="257" r:id="rId9"/>
    <p:sldId id="506" r:id="rId10"/>
    <p:sldId id="544" r:id="rId11"/>
    <p:sldId id="537" r:id="rId12"/>
    <p:sldId id="538" r:id="rId13"/>
    <p:sldId id="539" r:id="rId14"/>
    <p:sldId id="540" r:id="rId15"/>
    <p:sldId id="541" r:id="rId16"/>
    <p:sldId id="542" r:id="rId17"/>
    <p:sldId id="545" r:id="rId18"/>
    <p:sldId id="546" r:id="rId19"/>
    <p:sldId id="547" r:id="rId20"/>
    <p:sldId id="555" r:id="rId21"/>
    <p:sldId id="548" r:id="rId22"/>
    <p:sldId id="543" r:id="rId23"/>
    <p:sldId id="552" r:id="rId24"/>
    <p:sldId id="553" r:id="rId25"/>
    <p:sldId id="554" r:id="rId26"/>
    <p:sldId id="550" r:id="rId27"/>
    <p:sldId id="556" r:id="rId28"/>
    <p:sldId id="551" r:id="rId29"/>
    <p:sldId id="549" r:id="rId30"/>
    <p:sldId id="557" r:id="rId31"/>
  </p:sldIdLst>
  <p:sldSz cx="12192000" cy="6858000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FF"/>
    <a:srgbClr val="0031E5"/>
    <a:srgbClr val="3BE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E48E7C-7A15-ADD0-EADE-50022004EF77}" v="1" dt="2023-09-18T12:35:16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71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52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58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95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A7D2994-32D6-4E10-98DE-EC65FACFB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34B3EB-AF15-405C-8F74-023F7A80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14B1DF-4FAC-4688-804F-D40BD7C3B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1D843-89F8-4958-9FC6-E366DCD9C86A}" type="datetimeFigureOut">
              <a:rPr lang="pt-BR" smtClean="0"/>
              <a:t>23/01/2024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3FCE70-0995-4377-86CC-F0BEED20F2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CBCE90-F5F6-40D8-9096-BC115C3EE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55AC5-BB58-4D4C-9B01-5433CF76D252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50B686B-218B-42C4-9AC6-BCE0478D78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" y="1333"/>
            <a:ext cx="12187262" cy="68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0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A7D2994-32D6-4E10-98DE-EC65FACFB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34B3EB-AF15-405C-8F74-023F7A80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14B1DF-4FAC-4688-804F-D40BD7C3B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1D843-89F8-4958-9FC6-E366DCD9C86A}" type="datetimeFigureOut">
              <a:rPr lang="pt-BR" smtClean="0"/>
              <a:t>23/01/2024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3FCE70-0995-4377-86CC-F0BEED20F2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CBCE90-F5F6-40D8-9096-BC115C3EE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55AC5-BB58-4D4C-9B01-5433CF76D252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 descr="Pian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650B686B-218B-42C4-9AC6-BCE0478D78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60E6976-3CF2-43B8-8DF9-F32143D691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" y="1333"/>
            <a:ext cx="12187262" cy="68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7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A7D2994-32D6-4E10-98DE-EC65FACFB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34B3EB-AF15-405C-8F74-023F7A80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14B1DF-4FAC-4688-804F-D40BD7C3B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1D843-89F8-4958-9FC6-E366DCD9C86A}" type="datetimeFigureOut">
              <a:rPr lang="pt-BR" smtClean="0"/>
              <a:t>23/01/2024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3FCE70-0995-4377-86CC-F0BEED20F2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CBCE90-F5F6-40D8-9096-BC115C3EE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55AC5-BB58-4D4C-9B01-5433CF76D252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FA316F6-ED5B-4133-9CEA-4747100774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" y="1333"/>
            <a:ext cx="12187262" cy="68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5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74CF3D-549D-4FD4-8254-B568E04F54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" y="1333"/>
            <a:ext cx="12187262" cy="68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4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04F794-1EC5-8AB1-369E-67405CFEE68B}"/>
              </a:ext>
            </a:extLst>
          </p:cNvPr>
          <p:cNvSpPr/>
          <p:nvPr/>
        </p:nvSpPr>
        <p:spPr>
          <a:xfrm>
            <a:off x="0" y="4287145"/>
            <a:ext cx="12192000" cy="1246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29A533-B48D-2C22-17CE-582AFC4CB531}"/>
              </a:ext>
            </a:extLst>
          </p:cNvPr>
          <p:cNvSpPr txBox="1"/>
          <p:nvPr/>
        </p:nvSpPr>
        <p:spPr>
          <a:xfrm>
            <a:off x="1205345" y="4448934"/>
            <a:ext cx="9781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031E5"/>
                </a:solidFill>
              </a:rPr>
              <a:t>CATÁLOGO VIRTUAL</a:t>
            </a:r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54F88E1-9EDD-95AA-787B-6D21CEC965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4" t="31569" r="13614" b="34633"/>
          <a:stretch/>
        </p:blipFill>
        <p:spPr>
          <a:xfrm>
            <a:off x="8909638" y="5841534"/>
            <a:ext cx="2884996" cy="833775"/>
          </a:xfrm>
          <a:prstGeom prst="rect">
            <a:avLst/>
          </a:prstGeom>
        </p:spPr>
      </p:pic>
      <p:pic>
        <p:nvPicPr>
          <p:cNvPr id="11" name="Imagem 10" descr="Interface gráfica do usuário, Texto&#10;&#10;Descrição gerada automaticamente com confiança média">
            <a:extLst>
              <a:ext uri="{FF2B5EF4-FFF2-40B4-BE49-F238E27FC236}">
                <a16:creationId xmlns:a16="http://schemas.microsoft.com/office/drawing/2014/main" id="{136D59D2-183C-C699-83EB-A79F9DAB8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95" y="5807316"/>
            <a:ext cx="3602743" cy="90221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BED662-7AE6-2CCE-6C70-AAC7ABA843FA}"/>
              </a:ext>
            </a:extLst>
          </p:cNvPr>
          <p:cNvSpPr txBox="1"/>
          <p:nvPr/>
        </p:nvSpPr>
        <p:spPr>
          <a:xfrm>
            <a:off x="5306895" y="5710729"/>
            <a:ext cx="11144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REALIZAÇÃO: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0D4131-4FF8-C0CC-5E5A-F56E69D4CC6D}"/>
              </a:ext>
            </a:extLst>
          </p:cNvPr>
          <p:cNvSpPr txBox="1"/>
          <p:nvPr/>
        </p:nvSpPr>
        <p:spPr>
          <a:xfrm>
            <a:off x="8909638" y="5715983"/>
            <a:ext cx="11144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PATROCÍNIO:</a:t>
            </a:r>
          </a:p>
        </p:txBody>
      </p:sp>
    </p:spTree>
    <p:extLst>
      <p:ext uri="{BB962C8B-B14F-4D97-AF65-F5344CB8AC3E}">
        <p14:creationId xmlns:p14="http://schemas.microsoft.com/office/powerpoint/2010/main" val="2416028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2023 - </a:t>
            </a:r>
            <a:r>
              <a:rPr lang="pt-BR" sz="1000" dirty="0">
                <a:solidFill>
                  <a:schemeClr val="bg1"/>
                </a:solidFill>
                <a:latin typeface="Montserrat" panose="00000500000000000000" pitchFamily="2" charset="0"/>
              </a:rPr>
              <a:t>A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presentado por </a:t>
            </a:r>
            <a:r>
              <a:rPr lang="pt-BR" sz="1000" b="1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Loterias Caixa 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e realizado em São Paulo. Foto: Marcello Zambrana/CPB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248" y="1353576"/>
            <a:ext cx="3913502" cy="39135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78512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2023 - </a:t>
            </a:r>
            <a:r>
              <a:rPr lang="pt-BR" sz="1000" dirty="0">
                <a:solidFill>
                  <a:schemeClr val="bg1"/>
                </a:solidFill>
                <a:latin typeface="Montserrat" panose="00000500000000000000" pitchFamily="2" charset="0"/>
              </a:rPr>
              <a:t>A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presentado por </a:t>
            </a:r>
            <a:r>
              <a:rPr lang="pt-BR" sz="1000" b="1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Loterias Caixa 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e realizado em São Paulo. Foto: Marcello Zambrana/CPB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248" y="1353576"/>
            <a:ext cx="3913502" cy="39135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70467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2023 - </a:t>
            </a:r>
            <a:r>
              <a:rPr lang="pt-BR" sz="1000" dirty="0">
                <a:solidFill>
                  <a:schemeClr val="bg1"/>
                </a:solidFill>
                <a:latin typeface="Montserrat" panose="00000500000000000000" pitchFamily="2" charset="0"/>
              </a:rPr>
              <a:t>A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presentado por </a:t>
            </a:r>
            <a:r>
              <a:rPr lang="pt-BR" sz="1000" b="1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Loterias Caixa 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e realizado em São Paulo. Foto: Marcello Zambrana/CPB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248" y="1353576"/>
            <a:ext cx="3913502" cy="39135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97189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2023 - </a:t>
            </a:r>
            <a:r>
              <a:rPr lang="pt-BR" sz="1000" dirty="0">
                <a:solidFill>
                  <a:schemeClr val="bg1"/>
                </a:solidFill>
                <a:latin typeface="Montserrat" panose="00000500000000000000" pitchFamily="2" charset="0"/>
              </a:rPr>
              <a:t>A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presentado por </a:t>
            </a:r>
            <a:r>
              <a:rPr lang="pt-BR" sz="1000" b="1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Loterias Caixa 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e realizado em São Paulo. Foto: Marcello Zambrana/CPB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248" y="1353576"/>
            <a:ext cx="3913502" cy="39135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85766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apresentado por Loterias Caixa, em São Paulo. Foto: Ana Patrícia Almeida/CPB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3669" y="1342079"/>
            <a:ext cx="2624658" cy="393649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20263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apresentado por Loterias Caixa, em São Paulo. Foto Alessandra Cabral/CPB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995" y="1341340"/>
            <a:ext cx="5904008" cy="39379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27431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apresentado por Loterias Caixa, em São Paulo. Foto: Ana Patrícia Almeida/CPB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2889" y="1341340"/>
            <a:ext cx="5906220" cy="39379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46069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apresentado por Loterias Caixa, em São Paulo. Foto Alessandra Cabral/CPB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996" y="1342079"/>
            <a:ext cx="5904005" cy="393649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77620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apresentado por Loterias Caixa, em São Paulo. Foto: Ana Patrícia Almeida/CPB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996" y="1342079"/>
            <a:ext cx="5904004" cy="393649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69733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13.12.2023 - Prêmio Paralímpicos 2023 - </a:t>
            </a:r>
            <a:r>
              <a:rPr lang="pt-BR" sz="1000" dirty="0">
                <a:solidFill>
                  <a:schemeClr val="bg1"/>
                </a:solidFill>
                <a:latin typeface="Montserrat" panose="00000500000000000000" pitchFamily="2" charset="0"/>
              </a:rPr>
              <a:t>A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presentado por Loterias Caixa e realizado no Tokio Marine Hall em São Paulo. Foto: Marcello Zambrana/CPB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067" y="1342079"/>
            <a:ext cx="4929862" cy="393649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00790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EB2F994-8444-9B28-DB25-F031C5B7332D}"/>
              </a:ext>
            </a:extLst>
          </p:cNvPr>
          <p:cNvSpPr txBox="1"/>
          <p:nvPr/>
        </p:nvSpPr>
        <p:spPr>
          <a:xfrm>
            <a:off x="1181818" y="1919507"/>
            <a:ext cx="982836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i="0" u="none" strike="noStrike" baseline="0" dirty="0">
                <a:latin typeface="Montserrat" panose="00000500000000000000" pitchFamily="2" charset="0"/>
              </a:rPr>
              <a:t>A 12° edição do </a:t>
            </a:r>
            <a:r>
              <a:rPr lang="pt-BR" sz="1700" i="0" u="none" strike="noStrike" baseline="0" dirty="0">
                <a:highlight>
                  <a:srgbClr val="004FFF"/>
                </a:highlight>
                <a:latin typeface="Montserrat" panose="00000500000000000000" pitchFamily="2" charset="0"/>
              </a:rPr>
              <a:t>Prêmio Paralímpicos</a:t>
            </a:r>
            <a:r>
              <a:rPr lang="pt-BR" sz="1700" i="0" u="none" strike="noStrike" baseline="0" dirty="0">
                <a:latin typeface="Montserrat" panose="00000500000000000000" pitchFamily="2" charset="0"/>
              </a:rPr>
              <a:t> aconteceu no final de 2023, maior premiação do paradesporto nacional e organizada pelo Comitê Paralímpico Brasileiro (CPB), nos dias 14 e 15 de Dezembro, em </a:t>
            </a:r>
            <a:r>
              <a:rPr lang="pt-BR" sz="1700" i="0" u="none" strike="noStrike" baseline="0" dirty="0">
                <a:highlight>
                  <a:srgbClr val="004FFF"/>
                </a:highlight>
                <a:latin typeface="Montserrat" panose="00000500000000000000" pitchFamily="2" charset="0"/>
              </a:rPr>
              <a:t>São Paulo/SP</a:t>
            </a:r>
            <a:r>
              <a:rPr lang="pt-BR" sz="1700" i="0" u="none" strike="noStrike" baseline="0" dirty="0">
                <a:latin typeface="Montserrat" panose="00000500000000000000" pitchFamily="2" charset="0"/>
              </a:rPr>
              <a:t>. Com transmissões pelo Instagram e Youtube do CPB (dia 14) e transmissão pelo SporTV 3, no dia 15.</a:t>
            </a:r>
          </a:p>
          <a:p>
            <a:r>
              <a:rPr lang="pt-BR" sz="1700" i="0" u="none" strike="noStrike" baseline="0" dirty="0">
                <a:latin typeface="Montserrat" panose="00000500000000000000" pitchFamily="2" charset="0"/>
              </a:rPr>
              <a:t>Realizado pelo Comitê Paralímpico Brasileiro (CPB) e apresentado pelas Loterias Caixa, o Prêmio Paralímpicos tem como objetivo homenagear atletas que se destacaram no movimento paralímpico em 2023.</a:t>
            </a:r>
          </a:p>
          <a:p>
            <a:r>
              <a:rPr lang="pt-BR" sz="1700" i="0" u="none" strike="noStrike" baseline="0" dirty="0">
                <a:latin typeface="Montserrat" panose="00000500000000000000" pitchFamily="2" charset="0"/>
              </a:rPr>
              <a:t>Os vencedores do prêmio foram anunciados em duas partes. Sendo no dia 14, anunciado os atletas vencedores em 24 modalidades</a:t>
            </a:r>
            <a:r>
              <a:rPr lang="pt-BR" sz="1700" dirty="0">
                <a:latin typeface="Montserrat" panose="00000500000000000000" pitchFamily="2" charset="0"/>
              </a:rPr>
              <a:t>.</a:t>
            </a:r>
            <a:r>
              <a:rPr lang="pt-BR" sz="1700" i="0" u="none" strike="noStrike" baseline="0" dirty="0">
                <a:latin typeface="Montserrat" panose="00000500000000000000" pitchFamily="2" charset="0"/>
              </a:rPr>
              <a:t> E, no dia 15, ocorreu outras 11 premiações, junto com o Atleta da Galera onde o vencedor foi eleito por meio de votação popular.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16979D4-2F83-1027-24D5-C8C1C0F4D7F1}"/>
              </a:ext>
            </a:extLst>
          </p:cNvPr>
          <p:cNvSpPr txBox="1"/>
          <p:nvPr/>
        </p:nvSpPr>
        <p:spPr>
          <a:xfrm>
            <a:off x="810687" y="5334760"/>
            <a:ext cx="105706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00" b="1" i="0" u="none" strike="noStrike" baseline="0" dirty="0">
                <a:latin typeface="Montserrat" panose="00000500000000000000" pitchFamily="2" charset="0"/>
              </a:rPr>
              <a:t>O Prêmio Paralímpicos é apresentado pelas Loterias Caixa.</a:t>
            </a:r>
          </a:p>
        </p:txBody>
      </p:sp>
    </p:spTree>
    <p:extLst>
      <p:ext uri="{BB962C8B-B14F-4D97-AF65-F5344CB8AC3E}">
        <p14:creationId xmlns:p14="http://schemas.microsoft.com/office/powerpoint/2010/main" val="2076722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13.12.2023 - Prêmio Paralímpicos 2023 - </a:t>
            </a:r>
            <a:r>
              <a:rPr lang="pt-BR" sz="1000" dirty="0">
                <a:solidFill>
                  <a:schemeClr val="bg1"/>
                </a:solidFill>
                <a:latin typeface="Montserrat" panose="00000500000000000000" pitchFamily="2" charset="0"/>
              </a:rPr>
              <a:t>A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presentado por Loterias Caixa e realizado no Tokio Marine Hall em São Paulo. Foto: Marcello Zambrana/CPB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2889" y="1341341"/>
            <a:ext cx="5906219" cy="39379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9779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apresentado por Loterias Caixa, em São Paulo. Foto: Ana Patrícia Almeida/CPB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2889" y="1341341"/>
            <a:ext cx="5906219" cy="393797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72008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apresentado por Loterias Caixa, em São Paulo. Foto Alessandra Cabral/CPB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996" y="1341341"/>
            <a:ext cx="5904005" cy="39379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77542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apresentado por Loterias Caixa, em São Paulo. Foto: Ana Patrícia Almeida/CPB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2889" y="1341341"/>
            <a:ext cx="5906220" cy="39379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86650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279B2CB-F2E9-5D5A-D165-BC329E9FB3BD}"/>
              </a:ext>
            </a:extLst>
          </p:cNvPr>
          <p:cNvSpPr txBox="1"/>
          <p:nvPr/>
        </p:nvSpPr>
        <p:spPr>
          <a:xfrm>
            <a:off x="2029690" y="2828835"/>
            <a:ext cx="813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u="sng" dirty="0">
                <a:solidFill>
                  <a:srgbClr val="004FFF"/>
                </a:solidFill>
                <a:latin typeface="Bahnschrift SemiBold" panose="020B0502040204020203" pitchFamily="34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340568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590800" y="5460521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2023 - </a:t>
            </a:r>
            <a:r>
              <a:rPr lang="pt-BR" sz="1000" dirty="0">
                <a:solidFill>
                  <a:schemeClr val="bg1"/>
                </a:solidFill>
                <a:latin typeface="Montserrat" panose="00000500000000000000" pitchFamily="2" charset="0"/>
              </a:rPr>
              <a:t>A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presentado por </a:t>
            </a:r>
            <a:r>
              <a:rPr lang="pt-BR" sz="1000" b="1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Loterias Caixa 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e realizado em São Paulo. Foto: Marcello Zambrana/CPB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5" name="Imagem 4" descr="Uma imagem contendo no interior, teto, mesa, azul&#10;&#10;Descrição gerada automaticamente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356380"/>
            <a:ext cx="7010400" cy="397690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68487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apresentado por Loterias Caixa, em São Paulo. Foto: Ana Patrícia Almeida/CPB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2889" y="1341341"/>
            <a:ext cx="5906220" cy="39379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06507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apresentado por Loterias Caixa, em São Paulo. Foto Alessandra Cabral/CPB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4811" y="1356380"/>
            <a:ext cx="5962377" cy="397690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86204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apresentado por Loterias Caixa, em São Paulo. Foto Alessandra Cabral/CPB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9701" y="1356380"/>
            <a:ext cx="2652596" cy="397690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8212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2023 - </a:t>
            </a:r>
            <a:r>
              <a:rPr lang="pt-BR" sz="1000" dirty="0">
                <a:solidFill>
                  <a:schemeClr val="bg1"/>
                </a:solidFill>
                <a:latin typeface="Montserrat" panose="00000500000000000000" pitchFamily="2" charset="0"/>
              </a:rPr>
              <a:t>A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presentado por </a:t>
            </a:r>
            <a:r>
              <a:rPr lang="pt-BR" sz="1000" b="1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Loterias Caixa 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e realizado em São Paulo. Foto: Marcello Zambrana/CPB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0141" y="1388082"/>
            <a:ext cx="5871716" cy="39135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13145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apresentado por Loterias Caixa, em São Paulo. Foto Alessandra Cabral/CPB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2340" y="1353576"/>
            <a:ext cx="5867319" cy="39135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34518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13C91E8-7AAC-1E7C-8EC1-CB2B425B0198}"/>
              </a:ext>
            </a:extLst>
          </p:cNvPr>
          <p:cNvSpPr txBox="1"/>
          <p:nvPr/>
        </p:nvSpPr>
        <p:spPr>
          <a:xfrm>
            <a:off x="2797834" y="5460521"/>
            <a:ext cx="65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Prêmio Paralímpicos 2023 - </a:t>
            </a:r>
            <a:r>
              <a:rPr lang="pt-BR" sz="1000" dirty="0">
                <a:solidFill>
                  <a:schemeClr val="bg1"/>
                </a:solidFill>
                <a:latin typeface="Montserrat" panose="00000500000000000000" pitchFamily="2" charset="0"/>
              </a:rPr>
              <a:t>A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presentado por </a:t>
            </a:r>
            <a:r>
              <a:rPr lang="pt-BR" sz="1000" b="1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Loterias Caixa </a:t>
            </a:r>
            <a:r>
              <a:rPr lang="pt-BR" sz="1000" i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e realizado em São Paulo. Foto: Marcello Zambrana/CPB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6DC272-55D1-44B3-EEE6-867743D4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248" y="1353576"/>
            <a:ext cx="3913502" cy="39135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880110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5B79401CB8DC47ADC906700D343C81" ma:contentTypeVersion="18" ma:contentTypeDescription="Create a new document." ma:contentTypeScope="" ma:versionID="9a4311f60ed18e2079ef4efa7d43e383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636ecd82976ebf0683ae2c0771890d33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Props1.xml><?xml version="1.0" encoding="utf-8"?>
<ds:datastoreItem xmlns:ds="http://schemas.openxmlformats.org/officeDocument/2006/customXml" ds:itemID="{EF8EB40E-3401-48E9-8704-A1DB620378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97D261-E9C1-46BD-8874-448183FA88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794DAB-B7F5-420D-B356-880E94EC1E44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fbff6774-750c-4245-ad65-99ef46aea21c"/>
    <ds:schemaRef ds:uri="http://schemas.openxmlformats.org/package/2006/metadata/core-properties"/>
    <ds:schemaRef ds:uri="http://purl.org/dc/elements/1.1/"/>
    <ds:schemaRef ds:uri="http://purl.org/dc/terms/"/>
    <ds:schemaRef ds:uri="b7d1abed-e25a-474c-905e-77acb143f0e2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3839</TotalTime>
  <Words>570</Words>
  <Application>Microsoft Office PowerPoint</Application>
  <PresentationFormat>Widescreen</PresentationFormat>
  <Paragraphs>29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24</vt:i4>
      </vt:variant>
    </vt:vector>
  </HeadingPairs>
  <TitlesOfParts>
    <vt:vector size="33" baseType="lpstr">
      <vt:lpstr>Arial</vt:lpstr>
      <vt:lpstr>Bahnschrift SemiBold</vt:lpstr>
      <vt:lpstr>Calibri</vt:lpstr>
      <vt:lpstr>Calibri Light</vt:lpstr>
      <vt:lpstr>Montserrat</vt:lpstr>
      <vt:lpstr>Tema do Office</vt:lpstr>
      <vt:lpstr>1_Tema do Office</vt:lpstr>
      <vt:lpstr>4_Tema do Office</vt:lpstr>
      <vt:lpstr>5_Tema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wagner pinheiro</dc:creator>
  <cp:lastModifiedBy>Marcos Vinicius Martins Nascimento</cp:lastModifiedBy>
  <cp:revision>23</cp:revision>
  <cp:lastPrinted>2023-10-19T15:54:37Z</cp:lastPrinted>
  <dcterms:created xsi:type="dcterms:W3CDTF">2022-02-17T19:38:02Z</dcterms:created>
  <dcterms:modified xsi:type="dcterms:W3CDTF">2024-01-23T19:03:26Z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