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1" r:id="rId5"/>
    <p:sldId id="257" r:id="rId6"/>
    <p:sldId id="259" r:id="rId7"/>
    <p:sldId id="258" r:id="rId8"/>
    <p:sldId id="260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62" r:id="rId2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65E164-A5B9-9B7C-E841-D10E0C526E67}" v="2" dt="2023-05-10T16:56:51.7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olina Pellizzaro Giovannoni" userId="S::carolina.giovannoni@cpb.org.br::8f12c0e3-f032-41f6-baf1-4dcefe7e8bec" providerId="AD" clId="Web-{9265E164-A5B9-9B7C-E841-D10E0C526E67}"/>
    <pc:docChg chg="sldOrd">
      <pc:chgData name="Carolina Pellizzaro Giovannoni" userId="S::carolina.giovannoni@cpb.org.br::8f12c0e3-f032-41f6-baf1-4dcefe7e8bec" providerId="AD" clId="Web-{9265E164-A5B9-9B7C-E841-D10E0C526E67}" dt="2023-05-10T16:56:51.725" v="1"/>
      <pc:docMkLst>
        <pc:docMk/>
      </pc:docMkLst>
      <pc:sldChg chg="ord">
        <pc:chgData name="Carolina Pellizzaro Giovannoni" userId="S::carolina.giovannoni@cpb.org.br::8f12c0e3-f032-41f6-baf1-4dcefe7e8bec" providerId="AD" clId="Web-{9265E164-A5B9-9B7C-E841-D10E0C526E67}" dt="2023-05-10T16:56:51.725" v="1"/>
        <pc:sldMkLst>
          <pc:docMk/>
          <pc:sldMk cId="67894047" sldId="256"/>
        </pc:sldMkLst>
      </pc:sldChg>
      <pc:sldChg chg="ord">
        <pc:chgData name="Carolina Pellizzaro Giovannoni" userId="S::carolina.giovannoni@cpb.org.br::8f12c0e3-f032-41f6-baf1-4dcefe7e8bec" providerId="AD" clId="Web-{9265E164-A5B9-9B7C-E841-D10E0C526E67}" dt="2023-05-10T16:56:48.428" v="0"/>
        <pc:sldMkLst>
          <pc:docMk/>
          <pc:sldMk cId="1131528399" sldId="26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22F5F5-D1FA-C9AC-B101-B0DDE2C573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4A1DB48-33E7-AD01-E011-4E43BA1462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EAFFFB1-6ECC-C7E5-70C6-087A6805C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31/10/2023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2D629DD-C6A3-2FAD-E4F4-F44609E6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527875F-6F1C-83ED-3C61-DCDB28FD7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1031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002D50-35FE-393F-55AB-E3FEE24FD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DF6F66B-81B7-F68B-D323-D057C8784B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FC46703-AE57-9834-6180-922D1DBA9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31/10/2023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99F95C5-10AF-4034-4912-6824283B8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225DB7D-AD89-AB54-E1BB-61C3441EC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1264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46D300C-EFA8-00DC-5338-2CC4639452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4320980-7F4F-6803-F201-ABAFC7BAD1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64C4211-F717-A2E2-04C9-F804EA921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31/10/2023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577542B-E13F-C859-5DC5-706589586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D2C6CAC-3EB6-46D4-15CD-F1CA1ECFC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396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ADD9F7-2AB6-7745-1150-88ACC230C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E02665D-8272-1FC5-B681-8A394984C6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FCE6848-9BCC-5A08-42AF-257DA16C0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31/10/2023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BF813ED-FF4E-9643-923F-37D8938BE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567B617-7262-6512-013E-0B62441E0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3727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2C8F9D-55E3-5ACB-A571-0A7C0B030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A99E46D-2D5A-94A7-FD9B-17ADEF35DB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4A38390-B194-4145-8ED2-82601D4FA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31/10/2023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745D43B-99F5-D227-B821-4D14AC753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59C0069-5A29-E45B-7A64-525B00B34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3108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037070-D8FD-DDCD-A62F-874C9D425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E2671B1-AC03-1EDF-6D25-856C690ABE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701631F-B5C5-977A-E272-FD94A87FD7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B6382D6-0860-8A38-65D8-6DDF6AC51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31/10/2023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F377321-7305-C585-745C-5003127E1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06493CF-CF4C-7AD4-4BBC-B29A492AF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0067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7E3699-A2F1-68F0-4CD1-483930128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F55C26E-AB78-551A-8D17-C11517C80F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E02222C-7137-FA1D-9253-EF70DDFE35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DA1F3E6-B67B-70FA-70B0-4306FC1020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3C3C4BD-CC3A-6968-9784-B8B5AB26CD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9E2CBB5-5646-4E8E-3047-6EE36E7F3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31/10/2023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5909AED-E4FD-B493-BD70-669D9A8AE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1324F2E-8DA4-C1C2-B1E1-FCD609437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0857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4593CC-930E-055F-4F25-30906FD9A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A0CB81E-C9AA-6477-30AC-5B81FDE9B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31/10/2023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FA44F9E-24A8-BAA3-67D5-3F0151BC1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7189617-2CA6-3662-AF03-7E13F81BB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2977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94E83C8-CA88-5393-FCA3-B37A3225D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31/10/2023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B883EC4-8F9E-886F-EAA7-758F9E8A6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DDAF0F5-1CB9-F163-8D5A-0B618AE98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3247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FD1ED4-6842-A28B-1A51-2A0BB65C8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01429D-5DC0-841E-5211-F9E810EA4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7184FC9-1E2B-4A58-5C2E-7558DBC5B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C49AA3A-8F40-A109-0754-242696B6F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31/10/2023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3D97B89-DC08-56F8-20D6-990505B25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E061D15-121F-F12A-A041-539058EA7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0826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476947-2556-73B0-DD07-68592907D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F92CAD6-FBB5-32A8-FE4E-5C52DEE068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0CF3876-0007-1A4B-64C2-215D5F8575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663F0EF-26BB-2667-D9C7-12B4A738E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31/10/2023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CCFEB97-63B8-4772-AA4E-4D37C0053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A24D654-D222-9966-4652-0DADA8E09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7013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60B79A6-B80A-D9C6-2E4E-2012368CB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8A93CC6-F23D-86B8-74E3-8F69B3694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56E7E2E-9793-35F8-8EF1-E2563D94B5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442E0-B58B-4799-AB8B-787E6800C06E}" type="datetimeFigureOut">
              <a:rPr lang="pt-BR" smtClean="0"/>
              <a:t>31/10/2023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8431B46-026A-17E8-72A4-377FDEFEE9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3F088B-6735-648D-4EAC-44C308401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9118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5A79A522-D152-E2B2-1712-8A5C4A095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6A8E1EF-EE2F-B20B-0D7E-33D1C6FB29C5}"/>
              </a:ext>
            </a:extLst>
          </p:cNvPr>
          <p:cNvSpPr txBox="1"/>
          <p:nvPr/>
        </p:nvSpPr>
        <p:spPr>
          <a:xfrm>
            <a:off x="4322618" y="3685310"/>
            <a:ext cx="3546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Montserrat" panose="00000500000000000000" pitchFamily="2" charset="0"/>
              </a:rPr>
              <a:t>SÃO PAULO</a:t>
            </a:r>
          </a:p>
        </p:txBody>
      </p:sp>
    </p:spTree>
    <p:extLst>
      <p:ext uri="{BB962C8B-B14F-4D97-AF65-F5344CB8AC3E}">
        <p14:creationId xmlns:p14="http://schemas.microsoft.com/office/powerpoint/2010/main" val="1131528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em Caieiras, São Paulo. Foto: Fernando Gabriel/CPB.</a:t>
            </a: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Uma imagem contendo edifício, esporte, água, atletismo&#10;&#10;Descrição gerada automaticamente">
            <a:extLst>
              <a:ext uri="{FF2B5EF4-FFF2-40B4-BE49-F238E27FC236}">
                <a16:creationId xmlns:a16="http://schemas.microsoft.com/office/drawing/2014/main" id="{7D678FF7-A763-D191-1AB3-F082B421C0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46"/>
          <a:stretch/>
        </p:blipFill>
        <p:spPr>
          <a:xfrm>
            <a:off x="2481938" y="1682022"/>
            <a:ext cx="7228120" cy="3813272"/>
          </a:xfrm>
          <a:prstGeom prst="rect">
            <a:avLst/>
          </a:prstGeom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158439282">
                  <a:custGeom>
                    <a:avLst/>
                    <a:gdLst>
                      <a:gd name="connsiteX0" fmla="*/ 0 w 7228120"/>
                      <a:gd name="connsiteY0" fmla="*/ 0 h 3813272"/>
                      <a:gd name="connsiteX1" fmla="*/ 7228120 w 7228120"/>
                      <a:gd name="connsiteY1" fmla="*/ 0 h 3813272"/>
                      <a:gd name="connsiteX2" fmla="*/ 7228120 w 7228120"/>
                      <a:gd name="connsiteY2" fmla="*/ 3813272 h 3813272"/>
                      <a:gd name="connsiteX3" fmla="*/ 0 w 7228120"/>
                      <a:gd name="connsiteY3" fmla="*/ 3813272 h 3813272"/>
                      <a:gd name="connsiteX4" fmla="*/ 0 w 7228120"/>
                      <a:gd name="connsiteY4" fmla="*/ 0 h 38132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28120" h="3813272" fill="none" extrusionOk="0">
                        <a:moveTo>
                          <a:pt x="0" y="0"/>
                        </a:moveTo>
                        <a:cubicBezTo>
                          <a:pt x="2246370" y="-112200"/>
                          <a:pt x="5230755" y="34698"/>
                          <a:pt x="7228120" y="0"/>
                        </a:cubicBezTo>
                        <a:cubicBezTo>
                          <a:pt x="7303364" y="463049"/>
                          <a:pt x="7134803" y="2243941"/>
                          <a:pt x="7228120" y="3813272"/>
                        </a:cubicBezTo>
                        <a:cubicBezTo>
                          <a:pt x="5629197" y="3774783"/>
                          <a:pt x="1887742" y="3684922"/>
                          <a:pt x="0" y="3813272"/>
                        </a:cubicBezTo>
                        <a:cubicBezTo>
                          <a:pt x="13160" y="3392277"/>
                          <a:pt x="-18205" y="1101851"/>
                          <a:pt x="0" y="0"/>
                        </a:cubicBezTo>
                        <a:close/>
                      </a:path>
                      <a:path w="7228120" h="3813272" stroke="0" extrusionOk="0">
                        <a:moveTo>
                          <a:pt x="0" y="0"/>
                        </a:moveTo>
                        <a:cubicBezTo>
                          <a:pt x="1717940" y="74582"/>
                          <a:pt x="6068024" y="81373"/>
                          <a:pt x="7228120" y="0"/>
                        </a:cubicBezTo>
                        <a:cubicBezTo>
                          <a:pt x="7165350" y="436141"/>
                          <a:pt x="7211836" y="1937242"/>
                          <a:pt x="7228120" y="3813272"/>
                        </a:cubicBezTo>
                        <a:cubicBezTo>
                          <a:pt x="4002916" y="3755802"/>
                          <a:pt x="1775972" y="3799854"/>
                          <a:pt x="0" y="3813272"/>
                        </a:cubicBezTo>
                        <a:cubicBezTo>
                          <a:pt x="59639" y="2277478"/>
                          <a:pt x="160160" y="122727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3282121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614362" y="5674140"/>
            <a:ext cx="1096327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Festival Paralímpico Loterias Caixa em Sta. Bárbara d' Oeste, em São Paulo. Foto: Raphael Vieira/CPB.</a:t>
            </a: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Uma imagem contendo no interior, pessoa, criança, mesa&#10;&#10;Descrição gerada automaticamente">
            <a:extLst>
              <a:ext uri="{FF2B5EF4-FFF2-40B4-BE49-F238E27FC236}">
                <a16:creationId xmlns:a16="http://schemas.microsoft.com/office/drawing/2014/main" id="{147DD745-DEDC-9599-28CE-698FD41806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22" y="919784"/>
            <a:ext cx="6871956" cy="4580186"/>
          </a:xfrm>
          <a:prstGeom prst="rect">
            <a:avLst/>
          </a:prstGeom>
          <a:ln w="7620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718165975">
                  <a:custGeom>
                    <a:avLst/>
                    <a:gdLst>
                      <a:gd name="connsiteX0" fmla="*/ 0 w 6871956"/>
                      <a:gd name="connsiteY0" fmla="*/ 0 h 4580186"/>
                      <a:gd name="connsiteX1" fmla="*/ 6871956 w 6871956"/>
                      <a:gd name="connsiteY1" fmla="*/ 0 h 4580186"/>
                      <a:gd name="connsiteX2" fmla="*/ 6871956 w 6871956"/>
                      <a:gd name="connsiteY2" fmla="*/ 4580186 h 4580186"/>
                      <a:gd name="connsiteX3" fmla="*/ 0 w 6871956"/>
                      <a:gd name="connsiteY3" fmla="*/ 4580186 h 4580186"/>
                      <a:gd name="connsiteX4" fmla="*/ 0 w 6871956"/>
                      <a:gd name="connsiteY4" fmla="*/ 0 h 45801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71956" h="4580186" fill="none" extrusionOk="0">
                        <a:moveTo>
                          <a:pt x="0" y="0"/>
                        </a:moveTo>
                        <a:cubicBezTo>
                          <a:pt x="2432766" y="115265"/>
                          <a:pt x="5308361" y="-86350"/>
                          <a:pt x="6871956" y="0"/>
                        </a:cubicBezTo>
                        <a:cubicBezTo>
                          <a:pt x="6990874" y="1943194"/>
                          <a:pt x="7005302" y="3684435"/>
                          <a:pt x="6871956" y="4580186"/>
                        </a:cubicBezTo>
                        <a:cubicBezTo>
                          <a:pt x="5946664" y="4673173"/>
                          <a:pt x="2862577" y="4492894"/>
                          <a:pt x="0" y="4580186"/>
                        </a:cubicBezTo>
                        <a:cubicBezTo>
                          <a:pt x="-86829" y="3704312"/>
                          <a:pt x="56266" y="803412"/>
                          <a:pt x="0" y="0"/>
                        </a:cubicBezTo>
                        <a:close/>
                      </a:path>
                      <a:path w="6871956" h="4580186" stroke="0" extrusionOk="0">
                        <a:moveTo>
                          <a:pt x="0" y="0"/>
                        </a:moveTo>
                        <a:cubicBezTo>
                          <a:pt x="725551" y="-87188"/>
                          <a:pt x="5882671" y="6735"/>
                          <a:pt x="6871956" y="0"/>
                        </a:cubicBezTo>
                        <a:cubicBezTo>
                          <a:pt x="6863170" y="1207548"/>
                          <a:pt x="6773444" y="2490999"/>
                          <a:pt x="6871956" y="4580186"/>
                        </a:cubicBezTo>
                        <a:cubicBezTo>
                          <a:pt x="5570384" y="4560079"/>
                          <a:pt x="1244054" y="4471320"/>
                          <a:pt x="0" y="4580186"/>
                        </a:cubicBezTo>
                        <a:cubicBezTo>
                          <a:pt x="60708" y="2464428"/>
                          <a:pt x="-62703" y="217488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240574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chemeClr val="bg1"/>
                </a:solidFill>
                <a:latin typeface="Montserrat" pitchFamily="2" charset="0"/>
              </a:rPr>
              <a:t>Festival Paralímpico loterias Caixa na Faculdade FKB em Itapetininga , SP. Foto André Reis CPB</a:t>
            </a: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Pessoas em uma quadra&#10;&#10;Descrição gerada automaticamente">
            <a:extLst>
              <a:ext uri="{FF2B5EF4-FFF2-40B4-BE49-F238E27FC236}">
                <a16:creationId xmlns:a16="http://schemas.microsoft.com/office/drawing/2014/main" id="{4132691F-9797-2038-66AE-40D4F1C9D7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396" y="1329779"/>
            <a:ext cx="6299204" cy="4198442"/>
          </a:xfrm>
          <a:prstGeom prst="rect">
            <a:avLst/>
          </a:prstGeom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050099195">
                  <a:custGeom>
                    <a:avLst/>
                    <a:gdLst>
                      <a:gd name="connsiteX0" fmla="*/ 0 w 6299204"/>
                      <a:gd name="connsiteY0" fmla="*/ 0 h 4198442"/>
                      <a:gd name="connsiteX1" fmla="*/ 6299204 w 6299204"/>
                      <a:gd name="connsiteY1" fmla="*/ 0 h 4198442"/>
                      <a:gd name="connsiteX2" fmla="*/ 6299204 w 6299204"/>
                      <a:gd name="connsiteY2" fmla="*/ 4198442 h 4198442"/>
                      <a:gd name="connsiteX3" fmla="*/ 0 w 6299204"/>
                      <a:gd name="connsiteY3" fmla="*/ 4198442 h 4198442"/>
                      <a:gd name="connsiteX4" fmla="*/ 0 w 6299204"/>
                      <a:gd name="connsiteY4" fmla="*/ 0 h 4198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99204" h="4198442" fill="none" extrusionOk="0">
                        <a:moveTo>
                          <a:pt x="0" y="0"/>
                        </a:moveTo>
                        <a:cubicBezTo>
                          <a:pt x="3072957" y="38900"/>
                          <a:pt x="3909007" y="-63708"/>
                          <a:pt x="6299204" y="0"/>
                        </a:cubicBezTo>
                        <a:cubicBezTo>
                          <a:pt x="6174194" y="942347"/>
                          <a:pt x="6374043" y="2358364"/>
                          <a:pt x="6299204" y="4198442"/>
                        </a:cubicBezTo>
                        <a:cubicBezTo>
                          <a:pt x="3825772" y="4277056"/>
                          <a:pt x="2336038" y="4126168"/>
                          <a:pt x="0" y="4198442"/>
                        </a:cubicBezTo>
                        <a:cubicBezTo>
                          <a:pt x="-2132" y="3151286"/>
                          <a:pt x="-107644" y="1151163"/>
                          <a:pt x="0" y="0"/>
                        </a:cubicBezTo>
                        <a:close/>
                      </a:path>
                      <a:path w="6299204" h="4198442" stroke="0" extrusionOk="0">
                        <a:moveTo>
                          <a:pt x="0" y="0"/>
                        </a:moveTo>
                        <a:cubicBezTo>
                          <a:pt x="1143711" y="124512"/>
                          <a:pt x="3481278" y="-69566"/>
                          <a:pt x="6299204" y="0"/>
                        </a:cubicBezTo>
                        <a:cubicBezTo>
                          <a:pt x="6312843" y="1848302"/>
                          <a:pt x="6361182" y="3377296"/>
                          <a:pt x="6299204" y="4198442"/>
                        </a:cubicBezTo>
                        <a:cubicBezTo>
                          <a:pt x="4139844" y="4328636"/>
                          <a:pt x="1858996" y="4284331"/>
                          <a:pt x="0" y="4198442"/>
                        </a:cubicBezTo>
                        <a:cubicBezTo>
                          <a:pt x="163686" y="2752782"/>
                          <a:pt x="-163029" y="183877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1376895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788533" y="5659627"/>
            <a:ext cx="109632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Festival Paralímpico Loterias Caixa em Itatiba, São Paulo. Foto: Akio </a:t>
            </a:r>
            <a:r>
              <a:rPr lang="pt-BR" sz="1200" dirty="0" err="1">
                <a:solidFill>
                  <a:srgbClr val="002060"/>
                </a:solidFill>
                <a:latin typeface="Montserrat" pitchFamily="2" charset="0"/>
              </a:rPr>
              <a:t>Iwano</a:t>
            </a:r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/CPB.</a:t>
            </a: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Uma imagem contendo pessoa, ao ar livre, esporte, segurando&#10;&#10;Descrição gerada automaticamente">
            <a:extLst>
              <a:ext uri="{FF2B5EF4-FFF2-40B4-BE49-F238E27FC236}">
                <a16:creationId xmlns:a16="http://schemas.microsoft.com/office/drawing/2014/main" id="{505861E2-64C5-1BF1-E6A2-E05586FD82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171" y="844626"/>
            <a:ext cx="7112000" cy="4740176"/>
          </a:xfrm>
          <a:prstGeom prst="rect">
            <a:avLst/>
          </a:prstGeom>
          <a:ln w="7620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961791521">
                  <a:custGeom>
                    <a:avLst/>
                    <a:gdLst>
                      <a:gd name="connsiteX0" fmla="*/ 0 w 7112000"/>
                      <a:gd name="connsiteY0" fmla="*/ 0 h 4740176"/>
                      <a:gd name="connsiteX1" fmla="*/ 7112000 w 7112000"/>
                      <a:gd name="connsiteY1" fmla="*/ 0 h 4740176"/>
                      <a:gd name="connsiteX2" fmla="*/ 7112000 w 7112000"/>
                      <a:gd name="connsiteY2" fmla="*/ 4740176 h 4740176"/>
                      <a:gd name="connsiteX3" fmla="*/ 0 w 7112000"/>
                      <a:gd name="connsiteY3" fmla="*/ 4740176 h 4740176"/>
                      <a:gd name="connsiteX4" fmla="*/ 0 w 7112000"/>
                      <a:gd name="connsiteY4" fmla="*/ 0 h 4740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2000" h="4740176" fill="none" extrusionOk="0">
                        <a:moveTo>
                          <a:pt x="0" y="0"/>
                        </a:moveTo>
                        <a:cubicBezTo>
                          <a:pt x="1359073" y="80413"/>
                          <a:pt x="5545737" y="-82169"/>
                          <a:pt x="7112000" y="0"/>
                        </a:cubicBezTo>
                        <a:cubicBezTo>
                          <a:pt x="7025556" y="759738"/>
                          <a:pt x="7184494" y="2908347"/>
                          <a:pt x="7112000" y="4740176"/>
                        </a:cubicBezTo>
                        <a:cubicBezTo>
                          <a:pt x="4389067" y="4680893"/>
                          <a:pt x="1518674" y="4694052"/>
                          <a:pt x="0" y="4740176"/>
                        </a:cubicBezTo>
                        <a:cubicBezTo>
                          <a:pt x="147116" y="2499355"/>
                          <a:pt x="122326" y="1139503"/>
                          <a:pt x="0" y="0"/>
                        </a:cubicBezTo>
                        <a:close/>
                      </a:path>
                      <a:path w="7112000" h="4740176" stroke="0" extrusionOk="0">
                        <a:moveTo>
                          <a:pt x="0" y="0"/>
                        </a:moveTo>
                        <a:cubicBezTo>
                          <a:pt x="1308415" y="104634"/>
                          <a:pt x="5519836" y="134486"/>
                          <a:pt x="7112000" y="0"/>
                        </a:cubicBezTo>
                        <a:cubicBezTo>
                          <a:pt x="7227845" y="2180760"/>
                          <a:pt x="7090065" y="3766541"/>
                          <a:pt x="7112000" y="4740176"/>
                        </a:cubicBezTo>
                        <a:cubicBezTo>
                          <a:pt x="4784744" y="4720728"/>
                          <a:pt x="2080229" y="4717954"/>
                          <a:pt x="0" y="4740176"/>
                        </a:cubicBezTo>
                        <a:cubicBezTo>
                          <a:pt x="-107600" y="3437977"/>
                          <a:pt x="9849" y="95272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3059802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chemeClr val="bg1"/>
                </a:solidFill>
                <a:latin typeface="Montserrat" pitchFamily="2" charset="0"/>
              </a:rPr>
              <a:t>Festival Paralímpico Loterias Caixa em Taubaté, São Paulo. Foto: João Justi/CPB</a:t>
            </a:r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Pipa no céu&#10;&#10;Descrição gerada automaticamente com confiança média">
            <a:extLst>
              <a:ext uri="{FF2B5EF4-FFF2-40B4-BE49-F238E27FC236}">
                <a16:creationId xmlns:a16="http://schemas.microsoft.com/office/drawing/2014/main" id="{EFDF25A4-92E7-C6E1-4A16-2DAE7601D7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1799"/>
          <a:stretch/>
        </p:blipFill>
        <p:spPr>
          <a:xfrm>
            <a:off x="4223055" y="725714"/>
            <a:ext cx="3745886" cy="4769734"/>
          </a:xfrm>
          <a:prstGeom prst="rect">
            <a:avLst/>
          </a:prstGeom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921111612">
                  <a:custGeom>
                    <a:avLst/>
                    <a:gdLst>
                      <a:gd name="connsiteX0" fmla="*/ 0 w 3745886"/>
                      <a:gd name="connsiteY0" fmla="*/ 0 h 4769734"/>
                      <a:gd name="connsiteX1" fmla="*/ 3745886 w 3745886"/>
                      <a:gd name="connsiteY1" fmla="*/ 0 h 4769734"/>
                      <a:gd name="connsiteX2" fmla="*/ 3745886 w 3745886"/>
                      <a:gd name="connsiteY2" fmla="*/ 4769734 h 4769734"/>
                      <a:gd name="connsiteX3" fmla="*/ 0 w 3745886"/>
                      <a:gd name="connsiteY3" fmla="*/ 4769734 h 4769734"/>
                      <a:gd name="connsiteX4" fmla="*/ 0 w 3745886"/>
                      <a:gd name="connsiteY4" fmla="*/ 0 h 4769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45886" h="4769734" fill="none" extrusionOk="0">
                        <a:moveTo>
                          <a:pt x="0" y="0"/>
                        </a:moveTo>
                        <a:cubicBezTo>
                          <a:pt x="1373195" y="107997"/>
                          <a:pt x="2524154" y="-153179"/>
                          <a:pt x="3745886" y="0"/>
                        </a:cubicBezTo>
                        <a:cubicBezTo>
                          <a:pt x="3785920" y="1391148"/>
                          <a:pt x="3734194" y="3394927"/>
                          <a:pt x="3745886" y="4769734"/>
                        </a:cubicBezTo>
                        <a:cubicBezTo>
                          <a:pt x="2718317" y="4912387"/>
                          <a:pt x="613047" y="4611231"/>
                          <a:pt x="0" y="4769734"/>
                        </a:cubicBezTo>
                        <a:cubicBezTo>
                          <a:pt x="-133396" y="2735920"/>
                          <a:pt x="30663" y="1473977"/>
                          <a:pt x="0" y="0"/>
                        </a:cubicBezTo>
                        <a:close/>
                      </a:path>
                      <a:path w="3745886" h="4769734" stroke="0" extrusionOk="0">
                        <a:moveTo>
                          <a:pt x="0" y="0"/>
                        </a:moveTo>
                        <a:cubicBezTo>
                          <a:pt x="1094066" y="-168988"/>
                          <a:pt x="2342556" y="-126388"/>
                          <a:pt x="3745886" y="0"/>
                        </a:cubicBezTo>
                        <a:cubicBezTo>
                          <a:pt x="3607697" y="1492765"/>
                          <a:pt x="3627682" y="2519421"/>
                          <a:pt x="3745886" y="4769734"/>
                        </a:cubicBezTo>
                        <a:cubicBezTo>
                          <a:pt x="2468419" y="4704045"/>
                          <a:pt x="1424735" y="4624517"/>
                          <a:pt x="0" y="4769734"/>
                        </a:cubicBezTo>
                        <a:cubicBezTo>
                          <a:pt x="-120397" y="3386650"/>
                          <a:pt x="53071" y="19528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1219342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788534" y="5674138"/>
            <a:ext cx="10963275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Festival Paralímpico Loterias Caixa na Cava do Bosque, em Ribeirão Preto - São Paulo. Foto: Thiago Calil/CPB.</a:t>
            </a: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Uma imagem contendo edifício, água, segurando, pequeno&#10;&#10;Descrição gerada automaticamente">
            <a:extLst>
              <a:ext uri="{FF2B5EF4-FFF2-40B4-BE49-F238E27FC236}">
                <a16:creationId xmlns:a16="http://schemas.microsoft.com/office/drawing/2014/main" id="{38B63642-74ED-D94D-D43E-5C8E3AF973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686" y="1054854"/>
            <a:ext cx="6734628" cy="4488656"/>
          </a:xfrm>
          <a:prstGeom prst="rect">
            <a:avLst/>
          </a:prstGeom>
          <a:ln w="7620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28848823">
                  <a:custGeom>
                    <a:avLst/>
                    <a:gdLst>
                      <a:gd name="connsiteX0" fmla="*/ 0 w 6734628"/>
                      <a:gd name="connsiteY0" fmla="*/ 0 h 4488656"/>
                      <a:gd name="connsiteX1" fmla="*/ 6734628 w 6734628"/>
                      <a:gd name="connsiteY1" fmla="*/ 0 h 4488656"/>
                      <a:gd name="connsiteX2" fmla="*/ 6734628 w 6734628"/>
                      <a:gd name="connsiteY2" fmla="*/ 4488656 h 4488656"/>
                      <a:gd name="connsiteX3" fmla="*/ 0 w 6734628"/>
                      <a:gd name="connsiteY3" fmla="*/ 4488656 h 4488656"/>
                      <a:gd name="connsiteX4" fmla="*/ 0 w 6734628"/>
                      <a:gd name="connsiteY4" fmla="*/ 0 h 44886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34628" h="4488656" fill="none" extrusionOk="0">
                        <a:moveTo>
                          <a:pt x="0" y="0"/>
                        </a:moveTo>
                        <a:cubicBezTo>
                          <a:pt x="2296085" y="-76569"/>
                          <a:pt x="4684096" y="-95958"/>
                          <a:pt x="6734628" y="0"/>
                        </a:cubicBezTo>
                        <a:cubicBezTo>
                          <a:pt x="6863850" y="1981654"/>
                          <a:pt x="6687516" y="2885885"/>
                          <a:pt x="6734628" y="4488656"/>
                        </a:cubicBezTo>
                        <a:cubicBezTo>
                          <a:pt x="5130844" y="4502275"/>
                          <a:pt x="2880679" y="4367030"/>
                          <a:pt x="0" y="4488656"/>
                        </a:cubicBezTo>
                        <a:cubicBezTo>
                          <a:pt x="88414" y="3386345"/>
                          <a:pt x="-90190" y="1035098"/>
                          <a:pt x="0" y="0"/>
                        </a:cubicBezTo>
                        <a:close/>
                      </a:path>
                      <a:path w="6734628" h="4488656" stroke="0" extrusionOk="0">
                        <a:moveTo>
                          <a:pt x="0" y="0"/>
                        </a:moveTo>
                        <a:cubicBezTo>
                          <a:pt x="1753936" y="144381"/>
                          <a:pt x="5850674" y="33849"/>
                          <a:pt x="6734628" y="0"/>
                        </a:cubicBezTo>
                        <a:cubicBezTo>
                          <a:pt x="6810870" y="454488"/>
                          <a:pt x="6729570" y="3232104"/>
                          <a:pt x="6734628" y="4488656"/>
                        </a:cubicBezTo>
                        <a:cubicBezTo>
                          <a:pt x="5275085" y="4573650"/>
                          <a:pt x="3216934" y="4597527"/>
                          <a:pt x="0" y="4488656"/>
                        </a:cubicBezTo>
                        <a:cubicBezTo>
                          <a:pt x="399" y="3476367"/>
                          <a:pt x="-18062" y="98148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2930929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chemeClr val="bg1"/>
                </a:solidFill>
                <a:latin typeface="Montserrat" pitchFamily="2" charset="0"/>
              </a:rPr>
              <a:t>Festival Paralímpico Loterias Caixa em Taubaté, São Paulo. Foto: João Justi/CPB.</a:t>
            </a:r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Pessoas posando para foto com bola de futebol&#10;&#10;Descrição gerada automaticamente com confiança média">
            <a:extLst>
              <a:ext uri="{FF2B5EF4-FFF2-40B4-BE49-F238E27FC236}">
                <a16:creationId xmlns:a16="http://schemas.microsoft.com/office/drawing/2014/main" id="{E270737F-AEC5-1E3C-0B0C-1A0D71015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90" y="1379027"/>
            <a:ext cx="6151420" cy="4099946"/>
          </a:xfrm>
          <a:prstGeom prst="rect">
            <a:avLst/>
          </a:prstGeom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652260355">
                  <a:custGeom>
                    <a:avLst/>
                    <a:gdLst>
                      <a:gd name="connsiteX0" fmla="*/ 0 w 6406107"/>
                      <a:gd name="connsiteY0" fmla="*/ 0 h 4269696"/>
                      <a:gd name="connsiteX1" fmla="*/ 6406107 w 6406107"/>
                      <a:gd name="connsiteY1" fmla="*/ 0 h 4269696"/>
                      <a:gd name="connsiteX2" fmla="*/ 6406107 w 6406107"/>
                      <a:gd name="connsiteY2" fmla="*/ 4269696 h 4269696"/>
                      <a:gd name="connsiteX3" fmla="*/ 0 w 6406107"/>
                      <a:gd name="connsiteY3" fmla="*/ 4269696 h 4269696"/>
                      <a:gd name="connsiteX4" fmla="*/ 0 w 6406107"/>
                      <a:gd name="connsiteY4" fmla="*/ 0 h 4269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06107" h="4269696" fill="none" extrusionOk="0">
                        <a:moveTo>
                          <a:pt x="0" y="0"/>
                        </a:moveTo>
                        <a:cubicBezTo>
                          <a:pt x="2755469" y="134813"/>
                          <a:pt x="4669580" y="-151410"/>
                          <a:pt x="6406107" y="0"/>
                        </a:cubicBezTo>
                        <a:cubicBezTo>
                          <a:pt x="6399570" y="1221863"/>
                          <a:pt x="6480104" y="2189918"/>
                          <a:pt x="6406107" y="4269696"/>
                        </a:cubicBezTo>
                        <a:cubicBezTo>
                          <a:pt x="4381312" y="4329743"/>
                          <a:pt x="1275496" y="4270911"/>
                          <a:pt x="0" y="4269696"/>
                        </a:cubicBezTo>
                        <a:cubicBezTo>
                          <a:pt x="11369" y="2871866"/>
                          <a:pt x="-157786" y="1736790"/>
                          <a:pt x="0" y="0"/>
                        </a:cubicBezTo>
                        <a:close/>
                      </a:path>
                      <a:path w="6406107" h="4269696" stroke="0" extrusionOk="0">
                        <a:moveTo>
                          <a:pt x="0" y="0"/>
                        </a:moveTo>
                        <a:cubicBezTo>
                          <a:pt x="2606103" y="166773"/>
                          <a:pt x="3585894" y="16439"/>
                          <a:pt x="6406107" y="0"/>
                        </a:cubicBezTo>
                        <a:cubicBezTo>
                          <a:pt x="6507566" y="1029955"/>
                          <a:pt x="6353072" y="2719467"/>
                          <a:pt x="6406107" y="4269696"/>
                        </a:cubicBezTo>
                        <a:cubicBezTo>
                          <a:pt x="3681328" y="4411121"/>
                          <a:pt x="1374892" y="4333479"/>
                          <a:pt x="0" y="4269696"/>
                        </a:cubicBezTo>
                        <a:cubicBezTo>
                          <a:pt x="-108845" y="2486396"/>
                          <a:pt x="97956" y="6029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4179523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788534" y="5638520"/>
            <a:ext cx="1096327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Festival Paralímpico Loterias Caixa na Associação Renascer, em São José do Rio Preto, São Paulo. Foto: Cleber Fontoura/CPB</a:t>
            </a: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Grupo de pessoas em pé ao lado de um menino&#10;&#10;Descrição gerada automaticamente com confiança baixa">
            <a:extLst>
              <a:ext uri="{FF2B5EF4-FFF2-40B4-BE49-F238E27FC236}">
                <a16:creationId xmlns:a16="http://schemas.microsoft.com/office/drawing/2014/main" id="{CD1C1D67-0F5C-A6FF-8C6A-C8F1E037A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629" y="812148"/>
            <a:ext cx="6850742" cy="4566046"/>
          </a:xfrm>
          <a:prstGeom prst="rect">
            <a:avLst/>
          </a:prstGeom>
          <a:ln w="7620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651070769">
                  <a:custGeom>
                    <a:avLst/>
                    <a:gdLst>
                      <a:gd name="connsiteX0" fmla="*/ 0 w 6850742"/>
                      <a:gd name="connsiteY0" fmla="*/ 0 h 4566046"/>
                      <a:gd name="connsiteX1" fmla="*/ 6850742 w 6850742"/>
                      <a:gd name="connsiteY1" fmla="*/ 0 h 4566046"/>
                      <a:gd name="connsiteX2" fmla="*/ 6850742 w 6850742"/>
                      <a:gd name="connsiteY2" fmla="*/ 4566046 h 4566046"/>
                      <a:gd name="connsiteX3" fmla="*/ 0 w 6850742"/>
                      <a:gd name="connsiteY3" fmla="*/ 4566046 h 4566046"/>
                      <a:gd name="connsiteX4" fmla="*/ 0 w 6850742"/>
                      <a:gd name="connsiteY4" fmla="*/ 0 h 45660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50742" h="4566046" fill="none" extrusionOk="0">
                        <a:moveTo>
                          <a:pt x="0" y="0"/>
                        </a:moveTo>
                        <a:cubicBezTo>
                          <a:pt x="1655055" y="-121327"/>
                          <a:pt x="4040511" y="-93468"/>
                          <a:pt x="6850742" y="0"/>
                        </a:cubicBezTo>
                        <a:cubicBezTo>
                          <a:pt x="6852289" y="1734156"/>
                          <a:pt x="6990408" y="3412978"/>
                          <a:pt x="6850742" y="4566046"/>
                        </a:cubicBezTo>
                        <a:cubicBezTo>
                          <a:pt x="3897252" y="4619240"/>
                          <a:pt x="1676307" y="4567993"/>
                          <a:pt x="0" y="4566046"/>
                        </a:cubicBezTo>
                        <a:cubicBezTo>
                          <a:pt x="-26269" y="2691097"/>
                          <a:pt x="57503" y="1207303"/>
                          <a:pt x="0" y="0"/>
                        </a:cubicBezTo>
                        <a:close/>
                      </a:path>
                      <a:path w="6850742" h="4566046" stroke="0" extrusionOk="0">
                        <a:moveTo>
                          <a:pt x="0" y="0"/>
                        </a:moveTo>
                        <a:cubicBezTo>
                          <a:pt x="842205" y="87335"/>
                          <a:pt x="4341455" y="-112212"/>
                          <a:pt x="6850742" y="0"/>
                        </a:cubicBezTo>
                        <a:cubicBezTo>
                          <a:pt x="6796474" y="1436553"/>
                          <a:pt x="6747819" y="3594518"/>
                          <a:pt x="6850742" y="4566046"/>
                        </a:cubicBezTo>
                        <a:cubicBezTo>
                          <a:pt x="6008210" y="4728089"/>
                          <a:pt x="1725687" y="4402131"/>
                          <a:pt x="0" y="4566046"/>
                        </a:cubicBezTo>
                        <a:cubicBezTo>
                          <a:pt x="-188" y="2772638"/>
                          <a:pt x="-99452" y="67829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17288878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4DAD7678-E181-8D09-82AA-33ACC2A52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E93FE90-434E-7F2A-E8B5-DD7B39033780}"/>
              </a:ext>
            </a:extLst>
          </p:cNvPr>
          <p:cNvSpPr txBox="1"/>
          <p:nvPr/>
        </p:nvSpPr>
        <p:spPr>
          <a:xfrm>
            <a:off x="4378036" y="3713017"/>
            <a:ext cx="34359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Montserrat" panose="00000500000000000000" pitchFamily="2" charset="0"/>
              </a:rPr>
              <a:t>Obrigado!</a:t>
            </a:r>
          </a:p>
        </p:txBody>
      </p:sp>
    </p:spTree>
    <p:extLst>
      <p:ext uri="{BB962C8B-B14F-4D97-AF65-F5344CB8AC3E}">
        <p14:creationId xmlns:p14="http://schemas.microsoft.com/office/powerpoint/2010/main" val="2861135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62AE418-9B40-BBC1-5EA1-00DFDB4D01A3}"/>
              </a:ext>
            </a:extLst>
          </p:cNvPr>
          <p:cNvSpPr txBox="1"/>
          <p:nvPr/>
        </p:nvSpPr>
        <p:spPr>
          <a:xfrm>
            <a:off x="1084006" y="1579417"/>
            <a:ext cx="9902649" cy="6268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600"/>
              </a:lnSpc>
            </a:pP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A </a:t>
            </a:r>
            <a:r>
              <a:rPr lang="pt-BR" sz="1260" b="1" dirty="0">
                <a:solidFill>
                  <a:schemeClr val="bg1"/>
                </a:solidFill>
                <a:latin typeface="Montserrat" pitchFamily="2" charset="0"/>
              </a:rPr>
              <a:t>segunda edição do Festival Paralímpico Loterias Caixa 2023</a:t>
            </a: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 repetiu o recorde da etapa anterior, realizada em maio. Na manhã deste sábado, 23, 21 mil crianças e jovens se reuniram em 118 localidades nas 27 unidades federativas do Brasil. Durante o evento, organizado pelo Comitê Paralímpico Brasileiro (CPB), os participantes puderam experimentar modalidades paralímpicas por meio de atividades lúdicas e inclusiva.</a:t>
            </a:r>
          </a:p>
          <a:p>
            <a:pPr algn="just">
              <a:lnSpc>
                <a:spcPts val="1600"/>
              </a:lnSpc>
            </a:pP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“Este sábado foi muito especial. Conectamos o Brasil inteiro em torno da causa paralímpica. Um verdadeira celebração da alegria, do esporte e da inclusão. Certamente daqui virão vários campeões a orgulhar o Brasil no futuro”, afirmou o presidente do Comitê Paralímpico Brasileiro e bicampeão paralímpico no futebol de cegos (Atenas 2004 e Pequim 2008). Mizael comandou uma live, transmitida no canal de YouTube do CPB, a partir do Centro de Treinamento Paralímpico, em São Paulo, onde se reuniram mais de 1.300 crianças e jovens com e sem deficiência para praticar atletismo, badminton, tênis de mesa e vôlei sentado.</a:t>
            </a:r>
          </a:p>
          <a:p>
            <a:pPr algn="just">
              <a:lnSpc>
                <a:spcPts val="1600"/>
              </a:lnSpc>
            </a:pP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Cada uma das sedes do Festival ofereceu quatro modalidades para experimentação. A maior parte delas integra o programa dos Jogos Paralímpicos, mas também houve espaço para modalidades que não estão no megaevento. Em Ribeirão Preto, o calor do sábado não impediu que o Centro de Referência do CPB promovesse a prática do </a:t>
            </a:r>
            <a:r>
              <a:rPr lang="pt-BR" sz="1260" dirty="0" err="1">
                <a:solidFill>
                  <a:schemeClr val="bg1"/>
                </a:solidFill>
                <a:latin typeface="Montserrat" pitchFamily="2" charset="0"/>
              </a:rPr>
              <a:t>rollerski</a:t>
            </a: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, modalidade que é oferece ali em parceria com a Confederação Brasileira de Desportos na Neve (CBDN).</a:t>
            </a:r>
          </a:p>
          <a:p>
            <a:pPr algn="just">
              <a:lnSpc>
                <a:spcPts val="1600"/>
              </a:lnSpc>
            </a:pP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O Festival foi realizado pela primeira vez em 2018, com 48 locais e mais de 7 mil crianças. Em 2019, o evento teve 70 sedes e recebeu mais de 10 mil inscritos. No ano seguinte, a ação foi cancelada devido à pandemia de Covid-19 e retornou em 2021, com 8 mil participantes em 70 núcleos. Em 2022, foram atendidas 15 mil crianças.</a:t>
            </a:r>
          </a:p>
          <a:p>
            <a:pPr algn="just">
              <a:lnSpc>
                <a:spcPts val="1600"/>
              </a:lnSpc>
            </a:pP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Já em 2023, o Festival Paralímpico passou a ter duas edições anuais. Em maio, o evento também contou com 21 mil participantes, somando um total de 42 mil inscrições acumuladas neste ano.</a:t>
            </a:r>
          </a:p>
          <a:p>
            <a:pPr>
              <a:lnSpc>
                <a:spcPts val="1600"/>
              </a:lnSpc>
            </a:pPr>
            <a:endParaRPr lang="pt-BR" sz="1260" dirty="0">
              <a:solidFill>
                <a:schemeClr val="bg1"/>
              </a:solidFill>
              <a:latin typeface="Montserrat" pitchFamily="2" charset="0"/>
            </a:endParaRPr>
          </a:p>
          <a:p>
            <a:pPr>
              <a:lnSpc>
                <a:spcPts val="1600"/>
              </a:lnSpc>
            </a:pPr>
            <a:r>
              <a:rPr lang="pt-BR" sz="1260" b="1" dirty="0">
                <a:solidFill>
                  <a:schemeClr val="bg1"/>
                </a:solidFill>
                <a:latin typeface="Montserrat" pitchFamily="2" charset="0"/>
              </a:rPr>
              <a:t>O Festival Paralímpico Loterias Caixa e os Centros de Referência Paralímpico contam com o patrocínio das Loterias Caixa</a:t>
            </a:r>
          </a:p>
          <a:p>
            <a:endParaRPr lang="pt-BR" sz="12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2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2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2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4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4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4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423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CBEA470-7414-02B1-66F7-5F793DF7436E}"/>
              </a:ext>
            </a:extLst>
          </p:cNvPr>
          <p:cNvSpPr txBox="1"/>
          <p:nvPr/>
        </p:nvSpPr>
        <p:spPr>
          <a:xfrm>
            <a:off x="1464036" y="1817913"/>
            <a:ext cx="926392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r>
              <a:rPr lang="pt-BR" sz="1200" dirty="0">
                <a:solidFill>
                  <a:schemeClr val="accent1">
                    <a:lumMod val="50000"/>
                  </a:schemeClr>
                </a:solidFill>
                <a:latin typeface="Montserrat" pitchFamily="2" charset="0"/>
              </a:rPr>
              <a:t>Festival Paralímpico Loterias Caixa no CT Paralímpico, em São Paulo. Foto: Alessandra Cabral/CPB</a:t>
            </a:r>
            <a:r>
              <a:rPr lang="pt-BR" dirty="0">
                <a:solidFill>
                  <a:schemeClr val="accent1">
                    <a:lumMod val="50000"/>
                  </a:schemeClr>
                </a:solidFill>
                <a:latin typeface="Montserrat" pitchFamily="2" charset="0"/>
              </a:rPr>
              <a:t>.</a:t>
            </a:r>
          </a:p>
        </p:txBody>
      </p:sp>
      <p:pic>
        <p:nvPicPr>
          <p:cNvPr id="4" name="Imagem 3" descr="Menina em pé em frente a água&#10;&#10;Descrição gerada automaticamente com confiança baixa">
            <a:extLst>
              <a:ext uri="{FF2B5EF4-FFF2-40B4-BE49-F238E27FC236}">
                <a16:creationId xmlns:a16="http://schemas.microsoft.com/office/drawing/2014/main" id="{2753316C-B34E-20CC-1F04-F7503108D1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792770"/>
            <a:ext cx="7315200" cy="4793456"/>
          </a:xfrm>
          <a:prstGeom prst="rect">
            <a:avLst/>
          </a:prstGeom>
          <a:ln w="7620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919079210">
                  <a:custGeom>
                    <a:avLst/>
                    <a:gdLst>
                      <a:gd name="connsiteX0" fmla="*/ 0 w 7315200"/>
                      <a:gd name="connsiteY0" fmla="*/ 0 h 4793456"/>
                      <a:gd name="connsiteX1" fmla="*/ 7315200 w 7315200"/>
                      <a:gd name="connsiteY1" fmla="*/ 0 h 4793456"/>
                      <a:gd name="connsiteX2" fmla="*/ 7315200 w 7315200"/>
                      <a:gd name="connsiteY2" fmla="*/ 4793456 h 4793456"/>
                      <a:gd name="connsiteX3" fmla="*/ 0 w 7315200"/>
                      <a:gd name="connsiteY3" fmla="*/ 4793456 h 4793456"/>
                      <a:gd name="connsiteX4" fmla="*/ 0 w 7315200"/>
                      <a:gd name="connsiteY4" fmla="*/ 0 h 4793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5200" h="4793456" fill="none" extrusionOk="0">
                        <a:moveTo>
                          <a:pt x="0" y="0"/>
                        </a:moveTo>
                        <a:cubicBezTo>
                          <a:pt x="2803275" y="-107976"/>
                          <a:pt x="5164394" y="-26646"/>
                          <a:pt x="7315200" y="0"/>
                        </a:cubicBezTo>
                        <a:cubicBezTo>
                          <a:pt x="7474208" y="1948746"/>
                          <a:pt x="7356085" y="4156302"/>
                          <a:pt x="7315200" y="4793456"/>
                        </a:cubicBezTo>
                        <a:cubicBezTo>
                          <a:pt x="4606752" y="4837696"/>
                          <a:pt x="1648976" y="4881195"/>
                          <a:pt x="0" y="4793456"/>
                        </a:cubicBezTo>
                        <a:cubicBezTo>
                          <a:pt x="37572" y="3291913"/>
                          <a:pt x="-30005" y="1286519"/>
                          <a:pt x="0" y="0"/>
                        </a:cubicBezTo>
                        <a:close/>
                      </a:path>
                      <a:path w="7315200" h="4793456" stroke="0" extrusionOk="0">
                        <a:moveTo>
                          <a:pt x="0" y="0"/>
                        </a:moveTo>
                        <a:cubicBezTo>
                          <a:pt x="3056473" y="101812"/>
                          <a:pt x="5492078" y="-125026"/>
                          <a:pt x="7315200" y="0"/>
                        </a:cubicBezTo>
                        <a:cubicBezTo>
                          <a:pt x="7235604" y="910450"/>
                          <a:pt x="7226567" y="3993373"/>
                          <a:pt x="7315200" y="4793456"/>
                        </a:cubicBezTo>
                        <a:cubicBezTo>
                          <a:pt x="6056174" y="4928422"/>
                          <a:pt x="2405952" y="4623589"/>
                          <a:pt x="0" y="4793456"/>
                        </a:cubicBezTo>
                        <a:cubicBezTo>
                          <a:pt x="-63513" y="3595829"/>
                          <a:pt x="-93046" y="225509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3694182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chemeClr val="bg1"/>
                </a:solidFill>
                <a:latin typeface="Montserrat" pitchFamily="2" charset="0"/>
              </a:rPr>
              <a:t>Festival Paralímpico loterias Caixa na Faculdade FKB, em Itapetininga, São Paulo. Foto: André Reis/CPB</a:t>
            </a: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Criança com raquete de tênis e pessoas assistindo&#10;&#10;Descrição gerada automaticamente com confiança média">
            <a:extLst>
              <a:ext uri="{FF2B5EF4-FFF2-40B4-BE49-F238E27FC236}">
                <a16:creationId xmlns:a16="http://schemas.microsoft.com/office/drawing/2014/main" id="{EF6BF977-69A6-6F9F-040A-2563C7EF55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883" y="1315538"/>
            <a:ext cx="6328230" cy="4217788"/>
          </a:xfrm>
          <a:prstGeom prst="rect">
            <a:avLst/>
          </a:prstGeom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53958805">
                  <a:custGeom>
                    <a:avLst/>
                    <a:gdLst>
                      <a:gd name="connsiteX0" fmla="*/ 0 w 6328230"/>
                      <a:gd name="connsiteY0" fmla="*/ 0 h 4217788"/>
                      <a:gd name="connsiteX1" fmla="*/ 6328230 w 6328230"/>
                      <a:gd name="connsiteY1" fmla="*/ 0 h 4217788"/>
                      <a:gd name="connsiteX2" fmla="*/ 6328230 w 6328230"/>
                      <a:gd name="connsiteY2" fmla="*/ 4217788 h 4217788"/>
                      <a:gd name="connsiteX3" fmla="*/ 0 w 6328230"/>
                      <a:gd name="connsiteY3" fmla="*/ 4217788 h 4217788"/>
                      <a:gd name="connsiteX4" fmla="*/ 0 w 6328230"/>
                      <a:gd name="connsiteY4" fmla="*/ 0 h 4217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28230" h="4217788" fill="none" extrusionOk="0">
                        <a:moveTo>
                          <a:pt x="0" y="0"/>
                        </a:moveTo>
                        <a:cubicBezTo>
                          <a:pt x="2452787" y="-7284"/>
                          <a:pt x="4582879" y="-153202"/>
                          <a:pt x="6328230" y="0"/>
                        </a:cubicBezTo>
                        <a:cubicBezTo>
                          <a:pt x="6372644" y="744321"/>
                          <a:pt x="6314387" y="3557413"/>
                          <a:pt x="6328230" y="4217788"/>
                        </a:cubicBezTo>
                        <a:cubicBezTo>
                          <a:pt x="3434029" y="4297428"/>
                          <a:pt x="1051757" y="4125426"/>
                          <a:pt x="0" y="4217788"/>
                        </a:cubicBezTo>
                        <a:cubicBezTo>
                          <a:pt x="-155490" y="3383994"/>
                          <a:pt x="-28467" y="1362923"/>
                          <a:pt x="0" y="0"/>
                        </a:cubicBezTo>
                        <a:close/>
                      </a:path>
                      <a:path w="6328230" h="4217788" stroke="0" extrusionOk="0">
                        <a:moveTo>
                          <a:pt x="0" y="0"/>
                        </a:moveTo>
                        <a:cubicBezTo>
                          <a:pt x="857460" y="86687"/>
                          <a:pt x="4686367" y="-6261"/>
                          <a:pt x="6328230" y="0"/>
                        </a:cubicBezTo>
                        <a:cubicBezTo>
                          <a:pt x="6458141" y="1535879"/>
                          <a:pt x="6375132" y="2489853"/>
                          <a:pt x="6328230" y="4217788"/>
                        </a:cubicBezTo>
                        <a:cubicBezTo>
                          <a:pt x="4600801" y="4115538"/>
                          <a:pt x="1666085" y="4266323"/>
                          <a:pt x="0" y="4217788"/>
                        </a:cubicBezTo>
                        <a:cubicBezTo>
                          <a:pt x="136469" y="3735997"/>
                          <a:pt x="-122752" y="53838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3666183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614361" y="5646428"/>
            <a:ext cx="1096327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Festival Paralímpico Loterias Caixa na Faculdade PUC, em Campinas, São Paulo. Foto: Rogério Capela/CPB</a:t>
            </a: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Grupo de pessoas posando para foto&#10;&#10;Descrição gerada automaticamente com confiança média">
            <a:extLst>
              <a:ext uri="{FF2B5EF4-FFF2-40B4-BE49-F238E27FC236}">
                <a16:creationId xmlns:a16="http://schemas.microsoft.com/office/drawing/2014/main" id="{4E48C150-DD48-E6AD-EB3D-97C5CC6ED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307" y="953639"/>
            <a:ext cx="6799385" cy="4531817"/>
          </a:xfrm>
          <a:prstGeom prst="rect">
            <a:avLst/>
          </a:prstGeom>
          <a:ln w="7620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550714840">
                  <a:custGeom>
                    <a:avLst/>
                    <a:gdLst>
                      <a:gd name="connsiteX0" fmla="*/ 0 w 6799385"/>
                      <a:gd name="connsiteY0" fmla="*/ 0 h 4531817"/>
                      <a:gd name="connsiteX1" fmla="*/ 6799385 w 6799385"/>
                      <a:gd name="connsiteY1" fmla="*/ 0 h 4531817"/>
                      <a:gd name="connsiteX2" fmla="*/ 6799385 w 6799385"/>
                      <a:gd name="connsiteY2" fmla="*/ 4531817 h 4531817"/>
                      <a:gd name="connsiteX3" fmla="*/ 0 w 6799385"/>
                      <a:gd name="connsiteY3" fmla="*/ 4531817 h 4531817"/>
                      <a:gd name="connsiteX4" fmla="*/ 0 w 6799385"/>
                      <a:gd name="connsiteY4" fmla="*/ 0 h 45318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99385" h="4531817" fill="none" extrusionOk="0">
                        <a:moveTo>
                          <a:pt x="0" y="0"/>
                        </a:moveTo>
                        <a:cubicBezTo>
                          <a:pt x="2176158" y="-43946"/>
                          <a:pt x="4978124" y="-80815"/>
                          <a:pt x="6799385" y="0"/>
                        </a:cubicBezTo>
                        <a:cubicBezTo>
                          <a:pt x="6642116" y="1875279"/>
                          <a:pt x="6718335" y="2414459"/>
                          <a:pt x="6799385" y="4531817"/>
                        </a:cubicBezTo>
                        <a:cubicBezTo>
                          <a:pt x="5411645" y="4557513"/>
                          <a:pt x="1530877" y="4390010"/>
                          <a:pt x="0" y="4531817"/>
                        </a:cubicBezTo>
                        <a:cubicBezTo>
                          <a:pt x="-143736" y="2780607"/>
                          <a:pt x="-98445" y="1668269"/>
                          <a:pt x="0" y="0"/>
                        </a:cubicBezTo>
                        <a:close/>
                      </a:path>
                      <a:path w="6799385" h="4531817" stroke="0" extrusionOk="0">
                        <a:moveTo>
                          <a:pt x="0" y="0"/>
                        </a:moveTo>
                        <a:cubicBezTo>
                          <a:pt x="730776" y="113435"/>
                          <a:pt x="4282477" y="-148539"/>
                          <a:pt x="6799385" y="0"/>
                        </a:cubicBezTo>
                        <a:cubicBezTo>
                          <a:pt x="6762494" y="881648"/>
                          <a:pt x="6695428" y="2364533"/>
                          <a:pt x="6799385" y="4531817"/>
                        </a:cubicBezTo>
                        <a:cubicBezTo>
                          <a:pt x="3751272" y="4643142"/>
                          <a:pt x="1693024" y="4666136"/>
                          <a:pt x="0" y="4531817"/>
                        </a:cubicBezTo>
                        <a:cubicBezTo>
                          <a:pt x="-64798" y="2536125"/>
                          <a:pt x="-158184" y="101725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3615333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Caixa, em Mogi-</a:t>
            </a:r>
            <a:r>
              <a:rPr lang="pt-BR" sz="1200" dirty="0" err="1">
                <a:solidFill>
                  <a:schemeClr val="bg1"/>
                </a:solidFill>
                <a:latin typeface="Montserrat" pitchFamily="2" charset="0"/>
              </a:rPr>
              <a:t>Guaçú</a:t>
            </a:r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, em São Paulo. Foto: Vinicius Maciel/CPB.</a:t>
            </a:r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5" name="Imagem 4" descr="Pessoas em cima de bicicleta&#10;&#10;Descrição gerada automaticamente">
            <a:extLst>
              <a:ext uri="{FF2B5EF4-FFF2-40B4-BE49-F238E27FC236}">
                <a16:creationId xmlns:a16="http://schemas.microsoft.com/office/drawing/2014/main" id="{3DB4B3EE-1202-9632-AD7A-B1516ACDCE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543" y="998878"/>
            <a:ext cx="6008914" cy="4509616"/>
          </a:xfrm>
          <a:prstGeom prst="rect">
            <a:avLst/>
          </a:prstGeom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909442290">
                  <a:custGeom>
                    <a:avLst/>
                    <a:gdLst>
                      <a:gd name="connsiteX0" fmla="*/ 0 w 6008914"/>
                      <a:gd name="connsiteY0" fmla="*/ 0 h 4509616"/>
                      <a:gd name="connsiteX1" fmla="*/ 6008914 w 6008914"/>
                      <a:gd name="connsiteY1" fmla="*/ 0 h 4509616"/>
                      <a:gd name="connsiteX2" fmla="*/ 6008914 w 6008914"/>
                      <a:gd name="connsiteY2" fmla="*/ 4509616 h 4509616"/>
                      <a:gd name="connsiteX3" fmla="*/ 0 w 6008914"/>
                      <a:gd name="connsiteY3" fmla="*/ 4509616 h 4509616"/>
                      <a:gd name="connsiteX4" fmla="*/ 0 w 6008914"/>
                      <a:gd name="connsiteY4" fmla="*/ 0 h 45096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08914" h="4509616" fill="none" extrusionOk="0">
                        <a:moveTo>
                          <a:pt x="0" y="0"/>
                        </a:moveTo>
                        <a:cubicBezTo>
                          <a:pt x="1921246" y="-78725"/>
                          <a:pt x="4959715" y="-32446"/>
                          <a:pt x="6008914" y="0"/>
                        </a:cubicBezTo>
                        <a:cubicBezTo>
                          <a:pt x="5950677" y="1866646"/>
                          <a:pt x="6034659" y="2898824"/>
                          <a:pt x="6008914" y="4509616"/>
                        </a:cubicBezTo>
                        <a:cubicBezTo>
                          <a:pt x="3617604" y="4499338"/>
                          <a:pt x="2342883" y="4584483"/>
                          <a:pt x="0" y="4509616"/>
                        </a:cubicBezTo>
                        <a:cubicBezTo>
                          <a:pt x="-55077" y="2365879"/>
                          <a:pt x="121481" y="1680650"/>
                          <a:pt x="0" y="0"/>
                        </a:cubicBezTo>
                        <a:close/>
                      </a:path>
                      <a:path w="6008914" h="4509616" stroke="0" extrusionOk="0">
                        <a:moveTo>
                          <a:pt x="0" y="0"/>
                        </a:moveTo>
                        <a:cubicBezTo>
                          <a:pt x="2994565" y="-61037"/>
                          <a:pt x="3631966" y="31345"/>
                          <a:pt x="6008914" y="0"/>
                        </a:cubicBezTo>
                        <a:cubicBezTo>
                          <a:pt x="6029719" y="468439"/>
                          <a:pt x="5981335" y="3452767"/>
                          <a:pt x="6008914" y="4509616"/>
                        </a:cubicBezTo>
                        <a:cubicBezTo>
                          <a:pt x="4492253" y="4634214"/>
                          <a:pt x="2585244" y="4392148"/>
                          <a:pt x="0" y="4509616"/>
                        </a:cubicBezTo>
                        <a:cubicBezTo>
                          <a:pt x="57398" y="2327994"/>
                          <a:pt x="-11942" y="20771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2210923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614362" y="5659627"/>
            <a:ext cx="10963275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Festival Paralímpico Loterias Caixa no CT Paralímpico, em São Paulo. Foto: Alessandra Cabral/CPB</a:t>
            </a:r>
          </a:p>
          <a:p>
            <a:pPr algn="ctr"/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Pessoas assistindo um jogo de futebol&#10;&#10;Descrição gerada automaticamente com confiança média">
            <a:extLst>
              <a:ext uri="{FF2B5EF4-FFF2-40B4-BE49-F238E27FC236}">
                <a16:creationId xmlns:a16="http://schemas.microsoft.com/office/drawing/2014/main" id="{7AE18BF3-75EF-DCAA-DA2C-2C4C7D37FF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691" y="1053994"/>
            <a:ext cx="6688616" cy="4461254"/>
          </a:xfrm>
          <a:prstGeom prst="rect">
            <a:avLst/>
          </a:prstGeom>
          <a:ln w="7620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1121687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558066"/>
            <a:ext cx="109632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chemeClr val="bg1"/>
                </a:solidFill>
                <a:latin typeface="Montserrat" pitchFamily="2" charset="0"/>
              </a:rPr>
              <a:t>Festival Paralímpico Loterias Caixa na Associação Renascer, em São José do Rio Preto, SP. Foto: Cleber Fontoura/CPB</a:t>
            </a:r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Uma imagem contendo criança, pessoa, menino, jovem&#10;&#10;Descrição gerada automaticamente">
            <a:extLst>
              <a:ext uri="{FF2B5EF4-FFF2-40B4-BE49-F238E27FC236}">
                <a16:creationId xmlns:a16="http://schemas.microsoft.com/office/drawing/2014/main" id="{F7322B65-D7BC-25FF-3350-B47DC89E78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425" y="1246383"/>
            <a:ext cx="6241146" cy="4159748"/>
          </a:xfrm>
          <a:prstGeom prst="rect">
            <a:avLst/>
          </a:prstGeom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924025411">
                  <a:custGeom>
                    <a:avLst/>
                    <a:gdLst>
                      <a:gd name="connsiteX0" fmla="*/ 0 w 6241146"/>
                      <a:gd name="connsiteY0" fmla="*/ 0 h 4159748"/>
                      <a:gd name="connsiteX1" fmla="*/ 6241146 w 6241146"/>
                      <a:gd name="connsiteY1" fmla="*/ 0 h 4159748"/>
                      <a:gd name="connsiteX2" fmla="*/ 6241146 w 6241146"/>
                      <a:gd name="connsiteY2" fmla="*/ 4159748 h 4159748"/>
                      <a:gd name="connsiteX3" fmla="*/ 0 w 6241146"/>
                      <a:gd name="connsiteY3" fmla="*/ 4159748 h 4159748"/>
                      <a:gd name="connsiteX4" fmla="*/ 0 w 6241146"/>
                      <a:gd name="connsiteY4" fmla="*/ 0 h 41597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41146" h="4159748" fill="none" extrusionOk="0">
                        <a:moveTo>
                          <a:pt x="0" y="0"/>
                        </a:moveTo>
                        <a:cubicBezTo>
                          <a:pt x="780830" y="-134445"/>
                          <a:pt x="4431724" y="-167834"/>
                          <a:pt x="6241146" y="0"/>
                        </a:cubicBezTo>
                        <a:cubicBezTo>
                          <a:pt x="6194102" y="1452820"/>
                          <a:pt x="6308246" y="2449617"/>
                          <a:pt x="6241146" y="4159748"/>
                        </a:cubicBezTo>
                        <a:cubicBezTo>
                          <a:pt x="4137243" y="4171915"/>
                          <a:pt x="2459251" y="4315682"/>
                          <a:pt x="0" y="4159748"/>
                        </a:cubicBezTo>
                        <a:cubicBezTo>
                          <a:pt x="-92905" y="3432781"/>
                          <a:pt x="-26527" y="1182023"/>
                          <a:pt x="0" y="0"/>
                        </a:cubicBezTo>
                        <a:close/>
                      </a:path>
                      <a:path w="6241146" h="4159748" stroke="0" extrusionOk="0">
                        <a:moveTo>
                          <a:pt x="0" y="0"/>
                        </a:moveTo>
                        <a:cubicBezTo>
                          <a:pt x="1519793" y="-116791"/>
                          <a:pt x="4400252" y="-3282"/>
                          <a:pt x="6241146" y="0"/>
                        </a:cubicBezTo>
                        <a:cubicBezTo>
                          <a:pt x="6162438" y="886039"/>
                          <a:pt x="6110882" y="2207000"/>
                          <a:pt x="6241146" y="4159748"/>
                        </a:cubicBezTo>
                        <a:cubicBezTo>
                          <a:pt x="4014438" y="4147609"/>
                          <a:pt x="1616858" y="4241716"/>
                          <a:pt x="0" y="4159748"/>
                        </a:cubicBezTo>
                        <a:cubicBezTo>
                          <a:pt x="131159" y="2510493"/>
                          <a:pt x="88166" y="143185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3067435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614361" y="5630599"/>
            <a:ext cx="1096327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Festival Paralímpico Loterias Caixa em </a:t>
            </a:r>
            <a:r>
              <a:rPr lang="pt-BR" sz="1200" dirty="0" err="1">
                <a:solidFill>
                  <a:srgbClr val="002060"/>
                </a:solidFill>
                <a:latin typeface="Montserrat" pitchFamily="2" charset="0"/>
              </a:rPr>
              <a:t>Itú</a:t>
            </a:r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, São Paulo. Foto  Rodrigo </a:t>
            </a:r>
            <a:r>
              <a:rPr lang="pt-BR" sz="1200" dirty="0" err="1">
                <a:solidFill>
                  <a:srgbClr val="002060"/>
                </a:solidFill>
                <a:latin typeface="Montserrat" pitchFamily="2" charset="0"/>
              </a:rPr>
              <a:t>Terassan</a:t>
            </a:r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/CPB.</a:t>
            </a:r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Pessoas andando na terra&#10;&#10;Descrição gerada automaticamente">
            <a:extLst>
              <a:ext uri="{FF2B5EF4-FFF2-40B4-BE49-F238E27FC236}">
                <a16:creationId xmlns:a16="http://schemas.microsoft.com/office/drawing/2014/main" id="{D204C0D2-0BF2-7246-472B-95C5AD261D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188" y="928913"/>
            <a:ext cx="6737623" cy="4499429"/>
          </a:xfrm>
          <a:prstGeom prst="rect">
            <a:avLst/>
          </a:prstGeom>
          <a:ln w="7620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77554520">
                  <a:custGeom>
                    <a:avLst/>
                    <a:gdLst>
                      <a:gd name="connsiteX0" fmla="*/ 0 w 6737623"/>
                      <a:gd name="connsiteY0" fmla="*/ 0 h 4499429"/>
                      <a:gd name="connsiteX1" fmla="*/ 6737623 w 6737623"/>
                      <a:gd name="connsiteY1" fmla="*/ 0 h 4499429"/>
                      <a:gd name="connsiteX2" fmla="*/ 6737623 w 6737623"/>
                      <a:gd name="connsiteY2" fmla="*/ 4499429 h 4499429"/>
                      <a:gd name="connsiteX3" fmla="*/ 0 w 6737623"/>
                      <a:gd name="connsiteY3" fmla="*/ 4499429 h 4499429"/>
                      <a:gd name="connsiteX4" fmla="*/ 0 w 6737623"/>
                      <a:gd name="connsiteY4" fmla="*/ 0 h 4499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37623" h="4499429" fill="none" extrusionOk="0">
                        <a:moveTo>
                          <a:pt x="0" y="0"/>
                        </a:moveTo>
                        <a:cubicBezTo>
                          <a:pt x="2520904" y="40763"/>
                          <a:pt x="3473627" y="40197"/>
                          <a:pt x="6737623" y="0"/>
                        </a:cubicBezTo>
                        <a:cubicBezTo>
                          <a:pt x="6873388" y="1293384"/>
                          <a:pt x="6794092" y="3657628"/>
                          <a:pt x="6737623" y="4499429"/>
                        </a:cubicBezTo>
                        <a:cubicBezTo>
                          <a:pt x="5263386" y="4658200"/>
                          <a:pt x="774104" y="4568167"/>
                          <a:pt x="0" y="4499429"/>
                        </a:cubicBezTo>
                        <a:cubicBezTo>
                          <a:pt x="44596" y="3222377"/>
                          <a:pt x="-91684" y="2168853"/>
                          <a:pt x="0" y="0"/>
                        </a:cubicBezTo>
                        <a:close/>
                      </a:path>
                      <a:path w="6737623" h="4499429" stroke="0" extrusionOk="0">
                        <a:moveTo>
                          <a:pt x="0" y="0"/>
                        </a:moveTo>
                        <a:cubicBezTo>
                          <a:pt x="840214" y="-128162"/>
                          <a:pt x="3903319" y="21881"/>
                          <a:pt x="6737623" y="0"/>
                        </a:cubicBezTo>
                        <a:cubicBezTo>
                          <a:pt x="6761291" y="691502"/>
                          <a:pt x="6714065" y="2833791"/>
                          <a:pt x="6737623" y="4499429"/>
                        </a:cubicBezTo>
                        <a:cubicBezTo>
                          <a:pt x="3565517" y="4527562"/>
                          <a:pt x="727651" y="4605310"/>
                          <a:pt x="0" y="4499429"/>
                        </a:cubicBezTo>
                        <a:cubicBezTo>
                          <a:pt x="-139512" y="2730663"/>
                          <a:pt x="129000" y="153110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69582564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bff6774-750c-4245-ad65-99ef46aea21c">
      <Terms xmlns="http://schemas.microsoft.com/office/infopath/2007/PartnerControls"/>
    </lcf76f155ced4ddcb4097134ff3c332f>
    <TaxCatchAll xmlns="b7d1abed-e25a-474c-905e-77acb143f0e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25B79401CB8DC47ADC906700D343C81" ma:contentTypeVersion="17" ma:contentTypeDescription="Crie um novo documento." ma:contentTypeScope="" ma:versionID="ed4b2aec5699b34f0e794987364cc876">
  <xsd:schema xmlns:xsd="http://www.w3.org/2001/XMLSchema" xmlns:xs="http://www.w3.org/2001/XMLSchema" xmlns:p="http://schemas.microsoft.com/office/2006/metadata/properties" xmlns:ns2="b7d1abed-e25a-474c-905e-77acb143f0e2" xmlns:ns3="fbff6774-750c-4245-ad65-99ef46aea21c" targetNamespace="http://schemas.microsoft.com/office/2006/metadata/properties" ma:root="true" ma:fieldsID="2e4e87b83249860fa4b9e9d417a20c36" ns2:_="" ns3:_="">
    <xsd:import namespace="b7d1abed-e25a-474c-905e-77acb143f0e2"/>
    <xsd:import namespace="fbff6774-750c-4245-ad65-99ef46aea21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d1abed-e25a-474c-905e-77acb143f0e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2401b90-0c96-4e3a-b931-255d8292a306}" ma:internalName="TaxCatchAll" ma:showField="CatchAllData" ma:web="b7d1abed-e25a-474c-905e-77acb143f0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ff6774-750c-4245-ad65-99ef46aea2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fefdeb2f-85d3-4305-9d91-68db67b5aa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068D9A3-8ED2-4CAC-8647-7347532C675B}">
  <ds:schemaRefs>
    <ds:schemaRef ds:uri="http://schemas.microsoft.com/office/2006/metadata/properties"/>
    <ds:schemaRef ds:uri="http://schemas.microsoft.com/office/infopath/2007/PartnerControls"/>
    <ds:schemaRef ds:uri="fbff6774-750c-4245-ad65-99ef46aea21c"/>
    <ds:schemaRef ds:uri="b7d1abed-e25a-474c-905e-77acb143f0e2"/>
  </ds:schemaRefs>
</ds:datastoreItem>
</file>

<file path=customXml/itemProps2.xml><?xml version="1.0" encoding="utf-8"?>
<ds:datastoreItem xmlns:ds="http://schemas.openxmlformats.org/officeDocument/2006/customXml" ds:itemID="{3D2FF7C5-84EB-4D95-9564-3353847B49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7d1abed-e25a-474c-905e-77acb143f0e2"/>
    <ds:schemaRef ds:uri="fbff6774-750c-4245-ad65-99ef46aea2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EC36F5C-02AC-4025-944F-F99121DD5A6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677</Words>
  <Application>Microsoft Office PowerPoint</Application>
  <PresentationFormat>Widescreen</PresentationFormat>
  <Paragraphs>170</Paragraphs>
  <Slides>18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Montserrat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Lucas Julião</dc:creator>
  <cp:lastModifiedBy>Marcos Vinicius Martins Nascimento</cp:lastModifiedBy>
  <cp:revision>11</cp:revision>
  <dcterms:created xsi:type="dcterms:W3CDTF">2023-05-10T15:27:57Z</dcterms:created>
  <dcterms:modified xsi:type="dcterms:W3CDTF">2023-10-31T16:20:12Z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0x010100525B79401CB8DC47ADC906700D343C81</vt:lpwstr>
  </property>
  <property fmtid="{D5CDD505-2E9C-101B-9397-08002B2CF9AE}" pid="3" name="MediaServiceImageTags">
    <vt:lpwstr/>
  </property>
</Properties>
</file>