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1" r:id="rId5"/>
    <p:sldId id="257" r:id="rId6"/>
    <p:sldId id="259" r:id="rId7"/>
    <p:sldId id="258" r:id="rId8"/>
    <p:sldId id="260" r:id="rId9"/>
    <p:sldId id="263" r:id="rId10"/>
    <p:sldId id="264" r:id="rId11"/>
    <p:sldId id="265" r:id="rId12"/>
    <p:sldId id="266" r:id="rId13"/>
    <p:sldId id="267" r:id="rId14"/>
    <p:sldId id="268" r:id="rId15"/>
    <p:sldId id="269" r:id="rId16"/>
    <p:sldId id="270" r:id="rId17"/>
    <p:sldId id="271" r:id="rId18"/>
    <p:sldId id="272" r:id="rId19"/>
    <p:sldId id="273" r:id="rId20"/>
    <p:sldId id="262"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65E164-A5B9-9B7C-E841-D10E0C526E67}" v="2" dt="2023-05-10T16:56:51.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Pellizzaro Giovannoni" userId="S::carolina.giovannoni@cpb.org.br::8f12c0e3-f032-41f6-baf1-4dcefe7e8bec" providerId="AD" clId="Web-{9265E164-A5B9-9B7C-E841-D10E0C526E67}"/>
    <pc:docChg chg="sldOrd">
      <pc:chgData name="Carolina Pellizzaro Giovannoni" userId="S::carolina.giovannoni@cpb.org.br::8f12c0e3-f032-41f6-baf1-4dcefe7e8bec" providerId="AD" clId="Web-{9265E164-A5B9-9B7C-E841-D10E0C526E67}" dt="2023-05-10T16:56:51.725" v="1"/>
      <pc:docMkLst>
        <pc:docMk/>
      </pc:docMkLst>
      <pc:sldChg chg="ord">
        <pc:chgData name="Carolina Pellizzaro Giovannoni" userId="S::carolina.giovannoni@cpb.org.br::8f12c0e3-f032-41f6-baf1-4dcefe7e8bec" providerId="AD" clId="Web-{9265E164-A5B9-9B7C-E841-D10E0C526E67}" dt="2023-05-10T16:56:51.725" v="1"/>
        <pc:sldMkLst>
          <pc:docMk/>
          <pc:sldMk cId="67894047" sldId="256"/>
        </pc:sldMkLst>
      </pc:sldChg>
      <pc:sldChg chg="ord">
        <pc:chgData name="Carolina Pellizzaro Giovannoni" userId="S::carolina.giovannoni@cpb.org.br::8f12c0e3-f032-41f6-baf1-4dcefe7e8bec" providerId="AD" clId="Web-{9265E164-A5B9-9B7C-E841-D10E0C526E67}" dt="2023-05-10T16:56:48.428" v="0"/>
        <pc:sldMkLst>
          <pc:docMk/>
          <pc:sldMk cId="1131528399" sldId="26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2F5F5-D1FA-C9AC-B101-B0DDE2C5734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4A1DB48-33E7-AD01-E011-4E43BA1462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9EAFFFB1-6ECC-C7E5-70C6-087A6805C50E}"/>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5" name="Espaço Reservado para Rodapé 4">
            <a:extLst>
              <a:ext uri="{FF2B5EF4-FFF2-40B4-BE49-F238E27FC236}">
                <a16:creationId xmlns:a16="http://schemas.microsoft.com/office/drawing/2014/main" id="{22D629DD-C6A3-2FAD-E4F4-F44609E655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527875F-6F1C-83ED-3C61-DCDB28FD701E}"/>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252103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002D50-35FE-393F-55AB-E3FEE24FD66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DF6F66B-81B7-F68B-D323-D057C8784B8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FC46703-AE57-9834-6180-922D1DBA9752}"/>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5" name="Espaço Reservado para Rodapé 4">
            <a:extLst>
              <a:ext uri="{FF2B5EF4-FFF2-40B4-BE49-F238E27FC236}">
                <a16:creationId xmlns:a16="http://schemas.microsoft.com/office/drawing/2014/main" id="{599F95C5-10AF-4034-4912-6824283B85C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225DB7D-AD89-AB54-E1BB-61C3441ECC01}"/>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200126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46D300C-EFA8-00DC-5338-2CC46394527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4320980-7F4F-6803-F201-ABAFC7BAD1C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64C4211-F717-A2E2-04C9-F804EA921FA0}"/>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5" name="Espaço Reservado para Rodapé 4">
            <a:extLst>
              <a:ext uri="{FF2B5EF4-FFF2-40B4-BE49-F238E27FC236}">
                <a16:creationId xmlns:a16="http://schemas.microsoft.com/office/drawing/2014/main" id="{4577542B-E13F-C859-5DC5-70658958622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D2C6CAC-3EB6-46D4-15CD-F1CA1ECFCEC6}"/>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6839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DD9F7-2AB6-7745-1150-88ACC230C03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E02665D-8272-1FC5-B681-8A394984C6B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FCE6848-9BCC-5A08-42AF-257DA16C0971}"/>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5" name="Espaço Reservado para Rodapé 4">
            <a:extLst>
              <a:ext uri="{FF2B5EF4-FFF2-40B4-BE49-F238E27FC236}">
                <a16:creationId xmlns:a16="http://schemas.microsoft.com/office/drawing/2014/main" id="{ABF813ED-FF4E-9643-923F-37D8938BE8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567B617-7262-6512-013E-0B62441E054B}"/>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338372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C8F9D-55E3-5ACB-A571-0A7C0B0307D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A99E46D-2D5A-94A7-FD9B-17ADEF35DB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4A38390-B194-4145-8ED2-82601D4FA25E}"/>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5" name="Espaço Reservado para Rodapé 4">
            <a:extLst>
              <a:ext uri="{FF2B5EF4-FFF2-40B4-BE49-F238E27FC236}">
                <a16:creationId xmlns:a16="http://schemas.microsoft.com/office/drawing/2014/main" id="{5745D43B-99F5-D227-B821-4D14AC75364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59C0069-5A29-E45B-7A64-525B00B34A1D}"/>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380310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037070-D8FD-DDCD-A62F-874C9D425EB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E2671B1-AC03-1EDF-6D25-856C690ABE1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701631F-B5C5-977A-E272-FD94A87FD70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B6382D6-0860-8A38-65D8-6DDF6AC513C3}"/>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6" name="Espaço Reservado para Rodapé 5">
            <a:extLst>
              <a:ext uri="{FF2B5EF4-FFF2-40B4-BE49-F238E27FC236}">
                <a16:creationId xmlns:a16="http://schemas.microsoft.com/office/drawing/2014/main" id="{7F377321-7305-C585-745C-5003127E1EF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06493CF-CF4C-7AD4-4BBC-B29A492AFA1F}"/>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418006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7E3699-A2F1-68F0-4CD1-483930128CD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F55C26E-AB78-551A-8D17-C11517C80F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E02222C-7137-FA1D-9253-EF70DDFE35D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DA1F3E6-B67B-70FA-70B0-4306FC102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3C3C4BD-CC3A-6968-9784-B8B5AB26CD8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9E2CBB5-5646-4E8E-3047-6EE36E7F37F8}"/>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8" name="Espaço Reservado para Rodapé 7">
            <a:extLst>
              <a:ext uri="{FF2B5EF4-FFF2-40B4-BE49-F238E27FC236}">
                <a16:creationId xmlns:a16="http://schemas.microsoft.com/office/drawing/2014/main" id="{55909AED-E4FD-B493-BD70-669D9A8AE63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1324F2E-8DA4-C1C2-B1E1-FCD60943714B}"/>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324085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593CC-930E-055F-4F25-30906FD9AD0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6A0CB81E-C9AA-6477-30AC-5B81FDE9BDC8}"/>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4" name="Espaço Reservado para Rodapé 3">
            <a:extLst>
              <a:ext uri="{FF2B5EF4-FFF2-40B4-BE49-F238E27FC236}">
                <a16:creationId xmlns:a16="http://schemas.microsoft.com/office/drawing/2014/main" id="{FFA44F9E-24A8-BAA3-67D5-3F0151BC1B7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7189617-2CA6-3662-AF03-7E13F81BB046}"/>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2792977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94E83C8-CA88-5393-FCA3-B37A3225D21B}"/>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3" name="Espaço Reservado para Rodapé 2">
            <a:extLst>
              <a:ext uri="{FF2B5EF4-FFF2-40B4-BE49-F238E27FC236}">
                <a16:creationId xmlns:a16="http://schemas.microsoft.com/office/drawing/2014/main" id="{5B883EC4-8F9E-886F-EAA7-758F9E8A60F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DDAF0F5-1CB9-F163-8D5A-0B618AE9856E}"/>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251324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FD1ED4-6842-A28B-1A51-2A0BB65C841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301429D-5DC0-841E-5211-F9E810EA4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7184FC9-1E2B-4A58-5C2E-7558DBC5B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C49AA3A-8F40-A109-0754-242696B6F039}"/>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6" name="Espaço Reservado para Rodapé 5">
            <a:extLst>
              <a:ext uri="{FF2B5EF4-FFF2-40B4-BE49-F238E27FC236}">
                <a16:creationId xmlns:a16="http://schemas.microsoft.com/office/drawing/2014/main" id="{C3D97B89-DC08-56F8-20D6-990505B2569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E061D15-121F-F12A-A041-539058EA7C7F}"/>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770826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476947-2556-73B0-DD07-68592907D0F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F92CAD6-FBB5-32A8-FE4E-5C52DEE068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70CF3876-0007-1A4B-64C2-215D5F857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663F0EF-26BB-2667-D9C7-12B4A738E21F}"/>
              </a:ext>
            </a:extLst>
          </p:cNvPr>
          <p:cNvSpPr>
            <a:spLocks noGrp="1"/>
          </p:cNvSpPr>
          <p:nvPr>
            <p:ph type="dt" sz="half" idx="10"/>
          </p:nvPr>
        </p:nvSpPr>
        <p:spPr/>
        <p:txBody>
          <a:bodyPr/>
          <a:lstStyle/>
          <a:p>
            <a:fld id="{AD6442E0-B58B-4799-AB8B-787E6800C06E}" type="datetimeFigureOut">
              <a:rPr lang="pt-BR" smtClean="0"/>
              <a:t>09/11/2023</a:t>
            </a:fld>
            <a:endParaRPr lang="pt-BR"/>
          </a:p>
        </p:txBody>
      </p:sp>
      <p:sp>
        <p:nvSpPr>
          <p:cNvPr id="6" name="Espaço Reservado para Rodapé 5">
            <a:extLst>
              <a:ext uri="{FF2B5EF4-FFF2-40B4-BE49-F238E27FC236}">
                <a16:creationId xmlns:a16="http://schemas.microsoft.com/office/drawing/2014/main" id="{2CCFEB97-63B8-4772-AA4E-4D37C0053D3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A24D654-D222-9966-4652-0DADA8E095DB}"/>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342701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60B79A6-B80A-D9C6-2E4E-2012368CB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8A93CC6-F23D-86B8-74E3-8F69B3694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56E7E2E-9793-35F8-8EF1-E2563D94B5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442E0-B58B-4799-AB8B-787E6800C06E}" type="datetimeFigureOut">
              <a:rPr lang="pt-BR" smtClean="0"/>
              <a:t>09/11/2023</a:t>
            </a:fld>
            <a:endParaRPr lang="pt-BR"/>
          </a:p>
        </p:txBody>
      </p:sp>
      <p:sp>
        <p:nvSpPr>
          <p:cNvPr id="5" name="Espaço Reservado para Rodapé 4">
            <a:extLst>
              <a:ext uri="{FF2B5EF4-FFF2-40B4-BE49-F238E27FC236}">
                <a16:creationId xmlns:a16="http://schemas.microsoft.com/office/drawing/2014/main" id="{48431B46-026A-17E8-72A4-377FDEFEE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163F088B-6735-648D-4EAC-44C3084015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E336AD-FAE5-41BE-8416-F232705633C7}" type="slidenum">
              <a:rPr lang="pt-BR" smtClean="0"/>
              <a:t>‹nº›</a:t>
            </a:fld>
            <a:endParaRPr lang="pt-BR"/>
          </a:p>
        </p:txBody>
      </p:sp>
    </p:spTree>
    <p:extLst>
      <p:ext uri="{BB962C8B-B14F-4D97-AF65-F5344CB8AC3E}">
        <p14:creationId xmlns:p14="http://schemas.microsoft.com/office/powerpoint/2010/main" val="2529118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Interface gráfica do usuário, Site&#10;&#10;Descrição gerada automaticamente">
            <a:extLst>
              <a:ext uri="{FF2B5EF4-FFF2-40B4-BE49-F238E27FC236}">
                <a16:creationId xmlns:a16="http://schemas.microsoft.com/office/drawing/2014/main" id="{5A79A522-D152-E2B2-1712-8A5C4A095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CaixaDeTexto 4">
            <a:extLst>
              <a:ext uri="{FF2B5EF4-FFF2-40B4-BE49-F238E27FC236}">
                <a16:creationId xmlns:a16="http://schemas.microsoft.com/office/drawing/2014/main" id="{76A8E1EF-EE2F-B20B-0D7E-33D1C6FB29C5}"/>
              </a:ext>
            </a:extLst>
          </p:cNvPr>
          <p:cNvSpPr txBox="1"/>
          <p:nvPr/>
        </p:nvSpPr>
        <p:spPr>
          <a:xfrm>
            <a:off x="3643745" y="3657600"/>
            <a:ext cx="4904510" cy="646331"/>
          </a:xfrm>
          <a:prstGeom prst="rect">
            <a:avLst/>
          </a:prstGeom>
          <a:noFill/>
        </p:spPr>
        <p:txBody>
          <a:bodyPr wrap="square" rtlCol="0">
            <a:spAutoFit/>
          </a:bodyPr>
          <a:lstStyle/>
          <a:p>
            <a:pPr algn="ctr"/>
            <a:r>
              <a:rPr lang="pt-BR" sz="3600" b="1" dirty="0">
                <a:solidFill>
                  <a:schemeClr val="bg1"/>
                </a:solidFill>
                <a:latin typeface="Montserrat" panose="00000500000000000000" pitchFamily="2" charset="0"/>
              </a:rPr>
              <a:t>RORAIMA</a:t>
            </a:r>
          </a:p>
        </p:txBody>
      </p:sp>
    </p:spTree>
    <p:extLst>
      <p:ext uri="{BB962C8B-B14F-4D97-AF65-F5344CB8AC3E}">
        <p14:creationId xmlns:p14="http://schemas.microsoft.com/office/powerpoint/2010/main" val="1131528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2800767"/>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na Vila Olímpica Roberto Marinho, em Boa Vista, Roraima. Foto: Carlos Rocha/CPB</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Grupo de pessoas em pé&#10;&#10;Descrição gerada automaticamente">
            <a:extLst>
              <a:ext uri="{FF2B5EF4-FFF2-40B4-BE49-F238E27FC236}">
                <a16:creationId xmlns:a16="http://schemas.microsoft.com/office/drawing/2014/main" id="{07F64F9E-255D-93C9-07EF-9E960EDCB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855" y="1406730"/>
            <a:ext cx="6068290" cy="4044540"/>
          </a:xfrm>
          <a:prstGeom prst="rect">
            <a:avLst/>
          </a:prstGeom>
          <a:ln w="76200">
            <a:solidFill>
              <a:schemeClr val="bg1"/>
            </a:solidFill>
          </a:ln>
        </p:spPr>
      </p:pic>
    </p:spTree>
    <p:extLst>
      <p:ext uri="{BB962C8B-B14F-4D97-AF65-F5344CB8AC3E}">
        <p14:creationId xmlns:p14="http://schemas.microsoft.com/office/powerpoint/2010/main" val="3282121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614362" y="5674140"/>
            <a:ext cx="10963275" cy="3939540"/>
          </a:xfrm>
          <a:prstGeom prst="rect">
            <a:avLst/>
          </a:prstGeom>
          <a:noFill/>
        </p:spPr>
        <p:txBody>
          <a:bodyPr wrap="square" rtlCol="0">
            <a:spAutoFit/>
          </a:bodyPr>
          <a:lstStyle/>
          <a:p>
            <a:pPr algn="ctr"/>
            <a:r>
              <a:rPr lang="pt-BR" sz="1200" dirty="0">
                <a:solidFill>
                  <a:schemeClr val="accent1">
                    <a:lumMod val="50000"/>
                  </a:schemeClr>
                </a:solidFill>
                <a:latin typeface="Montserrat" pitchFamily="2" charset="0"/>
              </a:rPr>
              <a:t>Festival Paralímpico Loterias Caixa na Vila Olímpica Roberto Marinho, em Boa Vista, Roraima. Foto: Carlos Rocha/CPB</a:t>
            </a: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Grupo de pessoas em pé&#10;&#10;Descrição gerada automaticamente com confiança média">
            <a:extLst>
              <a:ext uri="{FF2B5EF4-FFF2-40B4-BE49-F238E27FC236}">
                <a16:creationId xmlns:a16="http://schemas.microsoft.com/office/drawing/2014/main" id="{1046F54B-6F81-A78A-03C8-2CF9B60B8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08" y="1092716"/>
            <a:ext cx="6345382" cy="4229222"/>
          </a:xfrm>
          <a:prstGeom prst="rect">
            <a:avLst/>
          </a:prstGeom>
          <a:ln w="76200">
            <a:solidFill>
              <a:srgbClr val="002060"/>
            </a:solidFill>
          </a:ln>
        </p:spPr>
      </p:pic>
    </p:spTree>
    <p:extLst>
      <p:ext uri="{BB962C8B-B14F-4D97-AF65-F5344CB8AC3E}">
        <p14:creationId xmlns:p14="http://schemas.microsoft.com/office/powerpoint/2010/main" val="240574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3108543"/>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na Vila Olímpica Roberto Marinho, em Boa Vista, Roraima. Foto: Carlos Rocha/CPB</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Grupo de pessoas sentadas na grama&#10;&#10;Descrição gerada automaticamente">
            <a:extLst>
              <a:ext uri="{FF2B5EF4-FFF2-40B4-BE49-F238E27FC236}">
                <a16:creationId xmlns:a16="http://schemas.microsoft.com/office/drawing/2014/main" id="{FC90EFBF-DC02-8CBF-3366-C5F7E0DFE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982" y="1462135"/>
            <a:ext cx="5902036" cy="3933730"/>
          </a:xfrm>
          <a:prstGeom prst="rect">
            <a:avLst/>
          </a:prstGeom>
          <a:ln w="76200">
            <a:solidFill>
              <a:schemeClr val="bg1"/>
            </a:solidFill>
          </a:ln>
        </p:spPr>
      </p:pic>
    </p:spTree>
    <p:extLst>
      <p:ext uri="{BB962C8B-B14F-4D97-AF65-F5344CB8AC3E}">
        <p14:creationId xmlns:p14="http://schemas.microsoft.com/office/powerpoint/2010/main" val="1376895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788533" y="5659627"/>
            <a:ext cx="10963275" cy="3970318"/>
          </a:xfrm>
          <a:prstGeom prst="rect">
            <a:avLst/>
          </a:prstGeom>
          <a:noFill/>
        </p:spPr>
        <p:txBody>
          <a:bodyPr wrap="square" rtlCol="0">
            <a:spAutoFit/>
          </a:bodyPr>
          <a:lstStyle/>
          <a:p>
            <a:pPr algn="ctr"/>
            <a:r>
              <a:rPr lang="pt-BR" sz="1200" dirty="0">
                <a:solidFill>
                  <a:schemeClr val="accent1">
                    <a:lumMod val="50000"/>
                  </a:schemeClr>
                </a:solidFill>
                <a:latin typeface="Montserrat" pitchFamily="2" charset="0"/>
              </a:rPr>
              <a:t>Festival Paralímpico Loterias Caixa na Vila Olímpica Roberto Marinho, em Boa Vista, Roraima. Foto: Carlos Rocha/CPB</a:t>
            </a: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Criança sentada na grama&#10;&#10;Descrição gerada automaticamente com confiança baixa">
            <a:extLst>
              <a:ext uri="{FF2B5EF4-FFF2-40B4-BE49-F238E27FC236}">
                <a16:creationId xmlns:a16="http://schemas.microsoft.com/office/drawing/2014/main" id="{EC0182BF-DD65-91BF-07EC-3C79C9570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55" y="1138901"/>
            <a:ext cx="6373090" cy="4247690"/>
          </a:xfrm>
          <a:prstGeom prst="rect">
            <a:avLst/>
          </a:prstGeom>
          <a:ln w="76200">
            <a:solidFill>
              <a:srgbClr val="002060"/>
            </a:solidFill>
          </a:ln>
        </p:spPr>
      </p:pic>
    </p:spTree>
    <p:extLst>
      <p:ext uri="{BB962C8B-B14F-4D97-AF65-F5344CB8AC3E}">
        <p14:creationId xmlns:p14="http://schemas.microsoft.com/office/powerpoint/2010/main" val="3059802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2800767"/>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na Vila Olímpica Roberto Marinho, em Boa Vista, Roraima. Foto: Carlos Rocha/CPB</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Pessoas jogando bola no campo de futebol&#10;&#10;Descrição gerada automaticamente">
            <a:extLst>
              <a:ext uri="{FF2B5EF4-FFF2-40B4-BE49-F238E27FC236}">
                <a16:creationId xmlns:a16="http://schemas.microsoft.com/office/drawing/2014/main" id="{6B870004-7F5B-F8BE-B4F3-92570EB0A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564" y="1425198"/>
            <a:ext cx="6012872" cy="4007604"/>
          </a:xfrm>
          <a:prstGeom prst="rect">
            <a:avLst/>
          </a:prstGeom>
          <a:ln w="76200">
            <a:solidFill>
              <a:schemeClr val="bg1"/>
            </a:solidFill>
          </a:ln>
        </p:spPr>
      </p:pic>
    </p:spTree>
    <p:extLst>
      <p:ext uri="{BB962C8B-B14F-4D97-AF65-F5344CB8AC3E}">
        <p14:creationId xmlns:p14="http://schemas.microsoft.com/office/powerpoint/2010/main" val="121934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788534" y="5674138"/>
            <a:ext cx="10963275" cy="3908762"/>
          </a:xfrm>
          <a:prstGeom prst="rect">
            <a:avLst/>
          </a:prstGeom>
          <a:noFill/>
        </p:spPr>
        <p:txBody>
          <a:bodyPr wrap="square" rtlCol="0">
            <a:spAutoFit/>
          </a:bodyPr>
          <a:lstStyle/>
          <a:p>
            <a:pPr algn="ctr"/>
            <a:r>
              <a:rPr lang="pt-BR" sz="1200" dirty="0">
                <a:solidFill>
                  <a:srgbClr val="002060"/>
                </a:solidFill>
                <a:latin typeface="Montserrat" pitchFamily="2" charset="0"/>
              </a:rPr>
              <a:t>Festival Paralímpico Loterias Caixa na Cava do Bosque, em Ribeirão Preto - São Paulo. Foto: Thiago Calil/CPB.</a:t>
            </a: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Grupo de pessoas em quadra de grama&#10;&#10;Descrição gerada automaticamente">
            <a:extLst>
              <a:ext uri="{FF2B5EF4-FFF2-40B4-BE49-F238E27FC236}">
                <a16:creationId xmlns:a16="http://schemas.microsoft.com/office/drawing/2014/main" id="{FDCD7700-FF71-381F-F3E3-1A482BE03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09" y="1018850"/>
            <a:ext cx="6650182" cy="4432374"/>
          </a:xfrm>
          <a:prstGeom prst="rect">
            <a:avLst/>
          </a:prstGeom>
          <a:ln w="76200">
            <a:solidFill>
              <a:srgbClr val="002060"/>
            </a:solidFill>
          </a:ln>
        </p:spPr>
      </p:pic>
    </p:spTree>
    <p:extLst>
      <p:ext uri="{BB962C8B-B14F-4D97-AF65-F5344CB8AC3E}">
        <p14:creationId xmlns:p14="http://schemas.microsoft.com/office/powerpoint/2010/main" val="2930929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2800767"/>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na Vila Olímpica Roberto Marinho, em Boa Vista, Roraima. Foto: Carlos Rocha/CPB</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Multidão de pessoas&#10;&#10;Descrição gerada automaticamente">
            <a:extLst>
              <a:ext uri="{FF2B5EF4-FFF2-40B4-BE49-F238E27FC236}">
                <a16:creationId xmlns:a16="http://schemas.microsoft.com/office/drawing/2014/main" id="{EEC871B0-E0B2-1199-2D9A-FD1261C4F86E}"/>
              </a:ext>
            </a:extLst>
          </p:cNvPr>
          <p:cNvPicPr>
            <a:picLocks noChangeAspect="1"/>
          </p:cNvPicPr>
          <p:nvPr/>
        </p:nvPicPr>
        <p:blipFill rotWithShape="1">
          <a:blip r:embed="rId3">
            <a:extLst>
              <a:ext uri="{28A0092B-C50C-407E-A947-70E740481C1C}">
                <a14:useLocalDpi xmlns:a14="http://schemas.microsoft.com/office/drawing/2010/main" val="0"/>
              </a:ext>
            </a:extLst>
          </a:blip>
          <a:srcRect t="38849"/>
          <a:stretch/>
        </p:blipFill>
        <p:spPr>
          <a:xfrm>
            <a:off x="1662541" y="1756992"/>
            <a:ext cx="8866914" cy="3613896"/>
          </a:xfrm>
          <a:prstGeom prst="rect">
            <a:avLst/>
          </a:prstGeom>
          <a:ln w="76200">
            <a:solidFill>
              <a:schemeClr val="bg1"/>
            </a:solidFill>
          </a:ln>
        </p:spPr>
      </p:pic>
    </p:spTree>
    <p:extLst>
      <p:ext uri="{BB962C8B-B14F-4D97-AF65-F5344CB8AC3E}">
        <p14:creationId xmlns:p14="http://schemas.microsoft.com/office/powerpoint/2010/main" val="4179523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Site&#10;&#10;Descrição gerada automaticamente">
            <a:extLst>
              <a:ext uri="{FF2B5EF4-FFF2-40B4-BE49-F238E27FC236}">
                <a16:creationId xmlns:a16="http://schemas.microsoft.com/office/drawing/2014/main" id="{4DAD7678-E181-8D09-82AA-33ACC2A52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CaixaDeTexto 3">
            <a:extLst>
              <a:ext uri="{FF2B5EF4-FFF2-40B4-BE49-F238E27FC236}">
                <a16:creationId xmlns:a16="http://schemas.microsoft.com/office/drawing/2014/main" id="{7E93FE90-434E-7F2A-E8B5-DD7B39033780}"/>
              </a:ext>
            </a:extLst>
          </p:cNvPr>
          <p:cNvSpPr txBox="1"/>
          <p:nvPr/>
        </p:nvSpPr>
        <p:spPr>
          <a:xfrm>
            <a:off x="4378036" y="3713017"/>
            <a:ext cx="3435927" cy="707886"/>
          </a:xfrm>
          <a:prstGeom prst="rect">
            <a:avLst/>
          </a:prstGeom>
          <a:noFill/>
        </p:spPr>
        <p:txBody>
          <a:bodyPr wrap="square" rtlCol="0">
            <a:spAutoFit/>
          </a:bodyPr>
          <a:lstStyle/>
          <a:p>
            <a:pPr algn="ctr"/>
            <a:r>
              <a:rPr lang="pt-BR" sz="4000" b="1" dirty="0">
                <a:solidFill>
                  <a:schemeClr val="bg1"/>
                </a:solidFill>
                <a:latin typeface="Montserrat" panose="00000500000000000000" pitchFamily="2" charset="0"/>
              </a:rPr>
              <a:t>Obrigado!</a:t>
            </a:r>
          </a:p>
        </p:txBody>
      </p:sp>
    </p:spTree>
    <p:extLst>
      <p:ext uri="{BB962C8B-B14F-4D97-AF65-F5344CB8AC3E}">
        <p14:creationId xmlns:p14="http://schemas.microsoft.com/office/powerpoint/2010/main" val="286113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62AE418-9B40-BBC1-5EA1-00DFDB4D01A3}"/>
              </a:ext>
            </a:extLst>
          </p:cNvPr>
          <p:cNvSpPr txBox="1"/>
          <p:nvPr/>
        </p:nvSpPr>
        <p:spPr>
          <a:xfrm>
            <a:off x="1084006" y="1579417"/>
            <a:ext cx="9902649" cy="6063198"/>
          </a:xfrm>
          <a:prstGeom prst="rect">
            <a:avLst/>
          </a:prstGeom>
          <a:noFill/>
        </p:spPr>
        <p:txBody>
          <a:bodyPr wrap="square" rtlCol="0">
            <a:spAutoFit/>
          </a:bodyPr>
          <a:lstStyle/>
          <a:p>
            <a:pPr algn="just">
              <a:lnSpc>
                <a:spcPts val="1600"/>
              </a:lnSpc>
            </a:pPr>
            <a:r>
              <a:rPr lang="pt-BR" sz="1260" dirty="0">
                <a:solidFill>
                  <a:schemeClr val="bg1"/>
                </a:solidFill>
                <a:latin typeface="Montserrat" pitchFamily="2" charset="0"/>
              </a:rPr>
              <a:t>A </a:t>
            </a:r>
            <a:r>
              <a:rPr lang="pt-BR" sz="1260" b="1" dirty="0">
                <a:solidFill>
                  <a:schemeClr val="bg1"/>
                </a:solidFill>
                <a:latin typeface="Montserrat" pitchFamily="2" charset="0"/>
              </a:rPr>
              <a:t>segunda edição do Festival Paralímpico Loterias Caixa 2023</a:t>
            </a:r>
            <a:r>
              <a:rPr lang="pt-BR" sz="1260" dirty="0">
                <a:solidFill>
                  <a:schemeClr val="bg1"/>
                </a:solidFill>
                <a:latin typeface="Montserrat" pitchFamily="2" charset="0"/>
              </a:rPr>
              <a:t> repetiu o recorde da etapa anterior, realizada em maio. Na manhã deste sábado, 23, 21 mil crianças e jovens se reuniram em 118 localidades nas 27 unidades federativas do Brasil. Durante o evento, organizado pelo Comitê Paralímpico Brasileiro (CPB), os participantes puderam experimentar modalidades paralímpicas por meio de atividades lúdicas e inclusiva.</a:t>
            </a:r>
          </a:p>
          <a:p>
            <a:pPr algn="just">
              <a:lnSpc>
                <a:spcPts val="1600"/>
              </a:lnSpc>
            </a:pPr>
            <a:r>
              <a:rPr lang="pt-BR" sz="1260" dirty="0">
                <a:solidFill>
                  <a:schemeClr val="bg1"/>
                </a:solidFill>
                <a:latin typeface="Montserrat" pitchFamily="2" charset="0"/>
              </a:rPr>
              <a:t>Em Boa Vista (RR), vinte crianças venezuelanas refugiadas participaram da ação. “Foi extremamente importante recebê-las em nossa sede. Na verdade, já estamos fazendo um trabalho de iniciação esportiva com elas por meio do nosso Centro de Referência do CPB, aqui, em Roraima. Alguns deles já estão tendo sucesso em competições, como as </a:t>
            </a:r>
            <a:r>
              <a:rPr lang="pt-BR" sz="1260" dirty="0" err="1">
                <a:solidFill>
                  <a:schemeClr val="bg1"/>
                </a:solidFill>
                <a:latin typeface="Montserrat" pitchFamily="2" charset="0"/>
              </a:rPr>
              <a:t>Paralimpíadas</a:t>
            </a:r>
            <a:r>
              <a:rPr lang="pt-BR" sz="1260" dirty="0">
                <a:solidFill>
                  <a:schemeClr val="bg1"/>
                </a:solidFill>
                <a:latin typeface="Montserrat" pitchFamily="2" charset="0"/>
              </a:rPr>
              <a:t> Escolares. É uma inclusão social por meio do esporte”, afirmou Vinícius </a:t>
            </a:r>
            <a:r>
              <a:rPr lang="pt-BR" sz="1260" dirty="0" err="1">
                <a:solidFill>
                  <a:schemeClr val="bg1"/>
                </a:solidFill>
                <a:latin typeface="Montserrat" pitchFamily="2" charset="0"/>
              </a:rPr>
              <a:t>Denardin</a:t>
            </a:r>
            <a:r>
              <a:rPr lang="pt-BR" sz="1260" dirty="0">
                <a:solidFill>
                  <a:schemeClr val="bg1"/>
                </a:solidFill>
                <a:latin typeface="Montserrat" pitchFamily="2" charset="0"/>
              </a:rPr>
              <a:t> Cardoso, coordenador da sede de Boa Vista. </a:t>
            </a:r>
          </a:p>
          <a:p>
            <a:pPr algn="just">
              <a:lnSpc>
                <a:spcPts val="1600"/>
              </a:lnSpc>
            </a:pPr>
            <a:r>
              <a:rPr lang="pt-BR" sz="1260" dirty="0">
                <a:solidFill>
                  <a:schemeClr val="bg1"/>
                </a:solidFill>
                <a:latin typeface="Montserrat" pitchFamily="2" charset="0"/>
              </a:rPr>
              <a:t>Cada uma das sedes do Festival ofereceu quatro modalidades para experimentação. A maior parte delas integra o programa dos Jogos Paralímpicos, mas também houve espaço para modalidades que não estão no megaevento. Em Ribeirão Preto, o calor do sábado não impediu que o Centro de Referência do CPB promovesse a prática do </a:t>
            </a:r>
            <a:r>
              <a:rPr lang="pt-BR" sz="1260" dirty="0" err="1">
                <a:solidFill>
                  <a:schemeClr val="bg1"/>
                </a:solidFill>
                <a:latin typeface="Montserrat" pitchFamily="2" charset="0"/>
              </a:rPr>
              <a:t>rollerski</a:t>
            </a:r>
            <a:r>
              <a:rPr lang="pt-BR" sz="1260" dirty="0">
                <a:solidFill>
                  <a:schemeClr val="bg1"/>
                </a:solidFill>
                <a:latin typeface="Montserrat" pitchFamily="2" charset="0"/>
              </a:rPr>
              <a:t>, modalidade que é oferece ali em parceria com a Confederação Brasileira de Desportos na Neve (CBDN).</a:t>
            </a:r>
          </a:p>
          <a:p>
            <a:pPr algn="just">
              <a:lnSpc>
                <a:spcPts val="1600"/>
              </a:lnSpc>
            </a:pPr>
            <a:r>
              <a:rPr lang="pt-BR" sz="1260" dirty="0">
                <a:solidFill>
                  <a:schemeClr val="bg1"/>
                </a:solidFill>
                <a:latin typeface="Montserrat" pitchFamily="2" charset="0"/>
              </a:rPr>
              <a:t>O Festival foi realizado pela primeira vez em 2018, com 48 locais e mais de 7 mil crianças. Em 2019, o evento teve 70 sedes e recebeu mais de 10 mil inscritos. No ano seguinte, a ação foi cancelada devido à pandemia de Covid-19 e retornou em 2021, com 8 mil participantes em 70 núcleos. Em 2022, foram atendidas 15 mil crianças.</a:t>
            </a:r>
          </a:p>
          <a:p>
            <a:pPr algn="just">
              <a:lnSpc>
                <a:spcPts val="1600"/>
              </a:lnSpc>
            </a:pPr>
            <a:r>
              <a:rPr lang="pt-BR" sz="1260" dirty="0">
                <a:solidFill>
                  <a:schemeClr val="bg1"/>
                </a:solidFill>
                <a:latin typeface="Montserrat" pitchFamily="2" charset="0"/>
              </a:rPr>
              <a:t>Já em 2023, o Festival Paralímpico passou a ter duas edições anuais. Em maio, o evento também contou com 21 mil participantes, somando um total de 42 mil inscrições acumuladas neste ano.</a:t>
            </a:r>
          </a:p>
          <a:p>
            <a:pPr>
              <a:lnSpc>
                <a:spcPts val="1600"/>
              </a:lnSpc>
            </a:pPr>
            <a:endParaRPr lang="pt-BR" sz="1260" dirty="0">
              <a:solidFill>
                <a:schemeClr val="bg1"/>
              </a:solidFill>
              <a:latin typeface="Montserrat" pitchFamily="2" charset="0"/>
            </a:endParaRPr>
          </a:p>
          <a:p>
            <a:pPr>
              <a:lnSpc>
                <a:spcPts val="1600"/>
              </a:lnSpc>
            </a:pPr>
            <a:r>
              <a:rPr lang="pt-BR" sz="1260" b="1" dirty="0">
                <a:solidFill>
                  <a:schemeClr val="bg1"/>
                </a:solidFill>
                <a:latin typeface="Montserrat" pitchFamily="2" charset="0"/>
              </a:rPr>
              <a:t>O Festival Paralímpico Loterias Caixa e os Centros de Referência Paralímpico contam com o patrocínio das Loterias Caixa</a:t>
            </a:r>
          </a:p>
          <a:p>
            <a:endParaRPr lang="pt-BR" sz="1200" dirty="0">
              <a:solidFill>
                <a:schemeClr val="bg1"/>
              </a:solidFill>
              <a:latin typeface="Montserrat" pitchFamily="2" charset="0"/>
            </a:endParaRPr>
          </a:p>
          <a:p>
            <a:endParaRPr lang="pt-BR" sz="1200" dirty="0">
              <a:solidFill>
                <a:schemeClr val="bg1"/>
              </a:solidFill>
              <a:latin typeface="Montserrat" pitchFamily="2" charset="0"/>
            </a:endParaRPr>
          </a:p>
          <a:p>
            <a:endParaRPr lang="pt-BR" sz="1200" dirty="0">
              <a:solidFill>
                <a:schemeClr val="bg1"/>
              </a:solidFill>
              <a:latin typeface="Montserrat" pitchFamily="2" charset="0"/>
            </a:endParaRPr>
          </a:p>
          <a:p>
            <a:endParaRPr lang="pt-BR" sz="1200" dirty="0">
              <a:solidFill>
                <a:schemeClr val="bg1"/>
              </a:solidFill>
              <a:latin typeface="Montserrat" pitchFamily="2" charset="0"/>
            </a:endParaRPr>
          </a:p>
          <a:p>
            <a:endParaRPr lang="pt-BR" sz="1400" dirty="0">
              <a:solidFill>
                <a:schemeClr val="bg1"/>
              </a:solidFill>
              <a:latin typeface="Montserrat" pitchFamily="2" charset="0"/>
            </a:endParaRPr>
          </a:p>
          <a:p>
            <a:endParaRPr lang="pt-BR" sz="1400" dirty="0">
              <a:solidFill>
                <a:schemeClr val="bg1"/>
              </a:solidFill>
              <a:latin typeface="Montserrat" pitchFamily="2" charset="0"/>
            </a:endParaRPr>
          </a:p>
          <a:p>
            <a:endParaRPr lang="pt-BR" sz="1400" dirty="0">
              <a:solidFill>
                <a:schemeClr val="bg1"/>
              </a:solidFill>
              <a:latin typeface="Montserrat" pitchFamily="2" charset="0"/>
            </a:endParaRPr>
          </a:p>
          <a:p>
            <a:endParaRPr lang="pt-BR" dirty="0">
              <a:solidFill>
                <a:schemeClr val="bg1"/>
              </a:solidFill>
              <a:latin typeface="Montserrat" pitchFamily="2" charset="0"/>
            </a:endParaRPr>
          </a:p>
        </p:txBody>
      </p:sp>
    </p:spTree>
    <p:extLst>
      <p:ext uri="{BB962C8B-B14F-4D97-AF65-F5344CB8AC3E}">
        <p14:creationId xmlns:p14="http://schemas.microsoft.com/office/powerpoint/2010/main" val="1314423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CBEA470-7414-02B1-66F7-5F793DF7436E}"/>
              </a:ext>
            </a:extLst>
          </p:cNvPr>
          <p:cNvSpPr txBox="1"/>
          <p:nvPr/>
        </p:nvSpPr>
        <p:spPr>
          <a:xfrm>
            <a:off x="1464036" y="1817913"/>
            <a:ext cx="9263928" cy="4247317"/>
          </a:xfrm>
          <a:prstGeom prst="rect">
            <a:avLst/>
          </a:prstGeom>
          <a:noFill/>
        </p:spPr>
        <p:txBody>
          <a:bodyPr wrap="square" rtlCol="0">
            <a:spAutoFit/>
          </a:bodyPr>
          <a:lstStyle/>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pPr algn="ctr"/>
            <a:r>
              <a:rPr lang="pt-BR" sz="1200" dirty="0">
                <a:solidFill>
                  <a:schemeClr val="accent1">
                    <a:lumMod val="50000"/>
                  </a:schemeClr>
                </a:solidFill>
                <a:latin typeface="Montserrat" pitchFamily="2" charset="0"/>
              </a:rPr>
              <a:t>Festival Paralímpico Loterias Caixa na Vila Olímpica Roberto Marinho, em Boa Vista, Roraima. Foto: Carlos Rocha/CPB</a:t>
            </a:r>
            <a:endParaRPr lang="pt-BR" dirty="0">
              <a:solidFill>
                <a:schemeClr val="accent1">
                  <a:lumMod val="50000"/>
                </a:schemeClr>
              </a:solidFill>
              <a:latin typeface="Montserrat" pitchFamily="2" charset="0"/>
            </a:endParaRPr>
          </a:p>
        </p:txBody>
      </p:sp>
      <p:pic>
        <p:nvPicPr>
          <p:cNvPr id="4" name="Imagem 3" descr="Grupo de pessoas em campo de futebol&#10;&#10;Descrição gerada automaticamente">
            <a:extLst>
              <a:ext uri="{FF2B5EF4-FFF2-40B4-BE49-F238E27FC236}">
                <a16:creationId xmlns:a16="http://schemas.microsoft.com/office/drawing/2014/main" id="{DAC09F10-6EDD-BCC7-01AF-62E70C8FC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146" y="1191491"/>
            <a:ext cx="6173708" cy="4114800"/>
          </a:xfrm>
          <a:prstGeom prst="rect">
            <a:avLst/>
          </a:prstGeom>
          <a:ln w="76200">
            <a:solidFill>
              <a:srgbClr val="002060"/>
            </a:solidFill>
          </a:ln>
        </p:spPr>
      </p:pic>
    </p:spTree>
    <p:extLst>
      <p:ext uri="{BB962C8B-B14F-4D97-AF65-F5344CB8AC3E}">
        <p14:creationId xmlns:p14="http://schemas.microsoft.com/office/powerpoint/2010/main" val="3694182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3108543"/>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na Vila Olímpica Roberto Marinho, em Boa Vista, Roraima. Foto: Carlos Rocha/CPB</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Grupo de pessoas jogando futebol em um gramado&#10;&#10;Descrição gerada automaticamente">
            <a:extLst>
              <a:ext uri="{FF2B5EF4-FFF2-40B4-BE49-F238E27FC236}">
                <a16:creationId xmlns:a16="http://schemas.microsoft.com/office/drawing/2014/main" id="{3FBDEDE1-50F6-6061-DF06-A99734E31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127" y="1452900"/>
            <a:ext cx="5929746" cy="3952200"/>
          </a:xfrm>
          <a:prstGeom prst="rect">
            <a:avLst/>
          </a:prstGeom>
          <a:ln w="76200">
            <a:solidFill>
              <a:schemeClr val="bg1"/>
            </a:solidFill>
          </a:ln>
        </p:spPr>
      </p:pic>
    </p:spTree>
    <p:extLst>
      <p:ext uri="{BB962C8B-B14F-4D97-AF65-F5344CB8AC3E}">
        <p14:creationId xmlns:p14="http://schemas.microsoft.com/office/powerpoint/2010/main" val="366618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614361" y="5646428"/>
            <a:ext cx="10963275" cy="3939540"/>
          </a:xfrm>
          <a:prstGeom prst="rect">
            <a:avLst/>
          </a:prstGeom>
          <a:noFill/>
        </p:spPr>
        <p:txBody>
          <a:bodyPr wrap="square" rtlCol="0">
            <a:spAutoFit/>
          </a:bodyPr>
          <a:lstStyle/>
          <a:p>
            <a:pPr algn="ctr"/>
            <a:r>
              <a:rPr lang="pt-BR" sz="1200" dirty="0">
                <a:solidFill>
                  <a:schemeClr val="accent1">
                    <a:lumMod val="50000"/>
                  </a:schemeClr>
                </a:solidFill>
                <a:latin typeface="Montserrat" pitchFamily="2" charset="0"/>
              </a:rPr>
              <a:t>Festival Paralímpico Loterias Caixa na Vila Olímpica Roberto Marinho, em Boa Vista, Roraima. Foto: Carlos Rocha/CPB</a:t>
            </a: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Pessoas com raquete&#10;&#10;Descrição gerada automaticamente">
            <a:extLst>
              <a:ext uri="{FF2B5EF4-FFF2-40B4-BE49-F238E27FC236}">
                <a16:creationId xmlns:a16="http://schemas.microsoft.com/office/drawing/2014/main" id="{65FF54BC-6CD4-40F0-7C0E-9551B9654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760" y="958810"/>
            <a:ext cx="6622476" cy="4413908"/>
          </a:xfrm>
          <a:prstGeom prst="rect">
            <a:avLst/>
          </a:prstGeom>
          <a:ln w="76200">
            <a:solidFill>
              <a:srgbClr val="002060"/>
            </a:solidFill>
          </a:ln>
        </p:spPr>
      </p:pic>
    </p:spTree>
    <p:extLst>
      <p:ext uri="{BB962C8B-B14F-4D97-AF65-F5344CB8AC3E}">
        <p14:creationId xmlns:p14="http://schemas.microsoft.com/office/powerpoint/2010/main" val="3615333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2769989"/>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na Vila Olímpica Roberto Marinho, em Boa Vista, Roraima. Foto: Carlos Rocha/CPB</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Grupo de pessoas na grama em frente a bola no ar&#10;&#10;Descrição gerada automaticamente">
            <a:extLst>
              <a:ext uri="{FF2B5EF4-FFF2-40B4-BE49-F238E27FC236}">
                <a16:creationId xmlns:a16="http://schemas.microsoft.com/office/drawing/2014/main" id="{3EDA6296-73AD-44DC-694F-F3367A7D8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418" y="1434433"/>
            <a:ext cx="5985164" cy="3989134"/>
          </a:xfrm>
          <a:prstGeom prst="rect">
            <a:avLst/>
          </a:prstGeom>
          <a:ln w="76200">
            <a:solidFill>
              <a:schemeClr val="bg1"/>
            </a:solidFill>
          </a:ln>
        </p:spPr>
      </p:pic>
    </p:spTree>
    <p:extLst>
      <p:ext uri="{BB962C8B-B14F-4D97-AF65-F5344CB8AC3E}">
        <p14:creationId xmlns:p14="http://schemas.microsoft.com/office/powerpoint/2010/main" val="2210923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614362" y="5659627"/>
            <a:ext cx="10963275" cy="3908762"/>
          </a:xfrm>
          <a:prstGeom prst="rect">
            <a:avLst/>
          </a:prstGeom>
          <a:noFill/>
        </p:spPr>
        <p:txBody>
          <a:bodyPr wrap="square" rtlCol="0">
            <a:spAutoFit/>
          </a:bodyPr>
          <a:lstStyle/>
          <a:p>
            <a:pPr algn="ctr"/>
            <a:r>
              <a:rPr lang="pt-BR" sz="1200" dirty="0">
                <a:solidFill>
                  <a:schemeClr val="accent1">
                    <a:lumMod val="50000"/>
                  </a:schemeClr>
                </a:solidFill>
                <a:latin typeface="Montserrat" pitchFamily="2" charset="0"/>
              </a:rPr>
              <a:t>Festival Paralímpico Loterias Caixa na Vila Olímpica Roberto Marinho, em Boa Vista, Roraima. Foto: Carlos Rocha/CPB</a:t>
            </a:r>
          </a:p>
          <a:p>
            <a:pPr algn="ctr"/>
            <a:endParaRPr lang="pt-BR" dirty="0">
              <a:solidFill>
                <a:srgbClr val="002060"/>
              </a:solidFill>
              <a:latin typeface="Montserrat" pitchFamily="2" charset="0"/>
            </a:endParaRPr>
          </a:p>
          <a:p>
            <a:pPr algn="ctr"/>
            <a:endParaRPr lang="pt-BR" dirty="0">
              <a:solidFill>
                <a:srgbClr val="002060"/>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Uma imagem contendo grama, pessoa, ao ar livre, atletismo&#10;&#10;Descrição gerada automaticamente">
            <a:extLst>
              <a:ext uri="{FF2B5EF4-FFF2-40B4-BE49-F238E27FC236}">
                <a16:creationId xmlns:a16="http://schemas.microsoft.com/office/drawing/2014/main" id="{95B3F8B0-6CE6-EBC0-4427-FDB11A013EEA}"/>
              </a:ext>
            </a:extLst>
          </p:cNvPr>
          <p:cNvPicPr>
            <a:picLocks noChangeAspect="1"/>
          </p:cNvPicPr>
          <p:nvPr/>
        </p:nvPicPr>
        <p:blipFill rotWithShape="1">
          <a:blip r:embed="rId3">
            <a:extLst>
              <a:ext uri="{28A0092B-C50C-407E-A947-70E740481C1C}">
                <a14:useLocalDpi xmlns:a14="http://schemas.microsoft.com/office/drawing/2010/main" val="0"/>
              </a:ext>
            </a:extLst>
          </a:blip>
          <a:srcRect t="7273" b="7273"/>
          <a:stretch/>
        </p:blipFill>
        <p:spPr>
          <a:xfrm>
            <a:off x="4297840" y="778468"/>
            <a:ext cx="3596318" cy="4610950"/>
          </a:xfrm>
          <a:prstGeom prst="rect">
            <a:avLst/>
          </a:prstGeom>
          <a:ln w="76200">
            <a:solidFill>
              <a:srgbClr val="002060"/>
            </a:solidFill>
          </a:ln>
        </p:spPr>
      </p:pic>
    </p:spTree>
    <p:extLst>
      <p:ext uri="{BB962C8B-B14F-4D97-AF65-F5344CB8AC3E}">
        <p14:creationId xmlns:p14="http://schemas.microsoft.com/office/powerpoint/2010/main" val="1121687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558066"/>
            <a:ext cx="10963275" cy="2800767"/>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na Vila Olímpica Roberto Marinho, em Boa Vista, Roraima. Foto: Carlos Rocha/CPB</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Pessoas andando de bicicleta&#10;&#10;Descrição gerada automaticamente">
            <a:extLst>
              <a:ext uri="{FF2B5EF4-FFF2-40B4-BE49-F238E27FC236}">
                <a16:creationId xmlns:a16="http://schemas.microsoft.com/office/drawing/2014/main" id="{DBD160EC-741B-A585-F4A9-F59D63E45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123" y="1328208"/>
            <a:ext cx="5929750" cy="3952202"/>
          </a:xfrm>
          <a:prstGeom prst="rect">
            <a:avLst/>
          </a:prstGeom>
          <a:ln w="76200">
            <a:solidFill>
              <a:schemeClr val="bg1"/>
            </a:solidFill>
          </a:ln>
        </p:spPr>
      </p:pic>
    </p:spTree>
    <p:extLst>
      <p:ext uri="{BB962C8B-B14F-4D97-AF65-F5344CB8AC3E}">
        <p14:creationId xmlns:p14="http://schemas.microsoft.com/office/powerpoint/2010/main" val="3067435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614361" y="5630599"/>
            <a:ext cx="10963275" cy="3600986"/>
          </a:xfrm>
          <a:prstGeom prst="rect">
            <a:avLst/>
          </a:prstGeom>
          <a:noFill/>
        </p:spPr>
        <p:txBody>
          <a:bodyPr wrap="square" rtlCol="0">
            <a:spAutoFit/>
          </a:bodyPr>
          <a:lstStyle/>
          <a:p>
            <a:pPr algn="ctr"/>
            <a:r>
              <a:rPr lang="pt-BR" sz="1200" dirty="0">
                <a:solidFill>
                  <a:schemeClr val="accent1">
                    <a:lumMod val="50000"/>
                  </a:schemeClr>
                </a:solidFill>
                <a:latin typeface="Montserrat" pitchFamily="2" charset="0"/>
              </a:rPr>
              <a:t>Festival Paralímpico Loterias Caixa na Vila Olímpica Roberto Marinho, em Boa Vista, Roraima. Foto: Carlos Rocha/CPB</a:t>
            </a: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Criança andando de bicicleta&#10;&#10;Descrição gerada automaticamente">
            <a:extLst>
              <a:ext uri="{FF2B5EF4-FFF2-40B4-BE49-F238E27FC236}">
                <a16:creationId xmlns:a16="http://schemas.microsoft.com/office/drawing/2014/main" id="{60AD4DEF-5978-1FDD-AAE8-A3FF5F104FED}"/>
              </a:ext>
            </a:extLst>
          </p:cNvPr>
          <p:cNvPicPr>
            <a:picLocks noChangeAspect="1"/>
          </p:cNvPicPr>
          <p:nvPr/>
        </p:nvPicPr>
        <p:blipFill rotWithShape="1">
          <a:blip r:embed="rId3">
            <a:extLst>
              <a:ext uri="{28A0092B-C50C-407E-A947-70E740481C1C}">
                <a14:useLocalDpi xmlns:a14="http://schemas.microsoft.com/office/drawing/2010/main" val="0"/>
              </a:ext>
            </a:extLst>
          </a:blip>
          <a:srcRect t="18319"/>
          <a:stretch/>
        </p:blipFill>
        <p:spPr>
          <a:xfrm>
            <a:off x="4142505" y="713238"/>
            <a:ext cx="3906986" cy="4788060"/>
          </a:xfrm>
          <a:prstGeom prst="rect">
            <a:avLst/>
          </a:prstGeom>
          <a:ln w="76200">
            <a:solidFill>
              <a:srgbClr val="002060"/>
            </a:solidFill>
          </a:ln>
        </p:spPr>
      </p:pic>
    </p:spTree>
    <p:extLst>
      <p:ext uri="{BB962C8B-B14F-4D97-AF65-F5344CB8AC3E}">
        <p14:creationId xmlns:p14="http://schemas.microsoft.com/office/powerpoint/2010/main" val="69582564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ff6774-750c-4245-ad65-99ef46aea21c">
      <Terms xmlns="http://schemas.microsoft.com/office/infopath/2007/PartnerControls"/>
    </lcf76f155ced4ddcb4097134ff3c332f>
    <TaxCatchAll xmlns="b7d1abed-e25a-474c-905e-77acb143f0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525B79401CB8DC47ADC906700D343C81" ma:contentTypeVersion="17" ma:contentTypeDescription="Crie um novo documento." ma:contentTypeScope="" ma:versionID="ed4b2aec5699b34f0e794987364cc876">
  <xsd:schema xmlns:xsd="http://www.w3.org/2001/XMLSchema" xmlns:xs="http://www.w3.org/2001/XMLSchema" xmlns:p="http://schemas.microsoft.com/office/2006/metadata/properties" xmlns:ns2="b7d1abed-e25a-474c-905e-77acb143f0e2" xmlns:ns3="fbff6774-750c-4245-ad65-99ef46aea21c" targetNamespace="http://schemas.microsoft.com/office/2006/metadata/properties" ma:root="true" ma:fieldsID="2e4e87b83249860fa4b9e9d417a20c36" ns2:_="" ns3:_="">
    <xsd:import namespace="b7d1abed-e25a-474c-905e-77acb143f0e2"/>
    <xsd:import namespace="fbff6774-750c-4245-ad65-99ef46aea21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d1abed-e25a-474c-905e-77acb143f0e2"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22401b90-0c96-4e3a-b931-255d8292a306}" ma:internalName="TaxCatchAll" ma:showField="CatchAllData" ma:web="b7d1abed-e25a-474c-905e-77acb143f0e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ff6774-750c-4245-ad65-99ef46aea21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fefdeb2f-85d3-4305-9d91-68db67b5aa2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C36F5C-02AC-4025-944F-F99121DD5A60}">
  <ds:schemaRefs>
    <ds:schemaRef ds:uri="http://schemas.microsoft.com/sharepoint/v3/contenttype/forms"/>
  </ds:schemaRefs>
</ds:datastoreItem>
</file>

<file path=customXml/itemProps2.xml><?xml version="1.0" encoding="utf-8"?>
<ds:datastoreItem xmlns:ds="http://schemas.openxmlformats.org/officeDocument/2006/customXml" ds:itemID="{B068D9A3-8ED2-4CAC-8647-7347532C675B}">
  <ds:schemaRefs>
    <ds:schemaRef ds:uri="http://schemas.microsoft.com/office/2006/metadata/properties"/>
    <ds:schemaRef ds:uri="http://schemas.microsoft.com/office/infopath/2007/PartnerControls"/>
    <ds:schemaRef ds:uri="fbff6774-750c-4245-ad65-99ef46aea21c"/>
    <ds:schemaRef ds:uri="b7d1abed-e25a-474c-905e-77acb143f0e2"/>
  </ds:schemaRefs>
</ds:datastoreItem>
</file>

<file path=customXml/itemProps3.xml><?xml version="1.0" encoding="utf-8"?>
<ds:datastoreItem xmlns:ds="http://schemas.openxmlformats.org/officeDocument/2006/customXml" ds:itemID="{3D2FF7C5-84EB-4D95-9564-3353847B49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d1abed-e25a-474c-905e-77acb143f0e2"/>
    <ds:schemaRef ds:uri="fbff6774-750c-4245-ad65-99ef46aea2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342</TotalTime>
  <Words>670</Words>
  <Application>Microsoft Office PowerPoint</Application>
  <PresentationFormat>Widescreen</PresentationFormat>
  <Paragraphs>159</Paragraphs>
  <Slides>17</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17</vt:i4>
      </vt:variant>
    </vt:vector>
  </HeadingPairs>
  <TitlesOfParts>
    <vt:vector size="22" baseType="lpstr">
      <vt:lpstr>Arial</vt:lpstr>
      <vt:lpstr>Calibri</vt:lpstr>
      <vt:lpstr>Calibri Light</vt:lpstr>
      <vt:lpstr>Montserrat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Lucas Julião</dc:creator>
  <cp:lastModifiedBy>Marcos Vinicius Martins Nascimento</cp:lastModifiedBy>
  <cp:revision>14</cp:revision>
  <dcterms:created xsi:type="dcterms:W3CDTF">2023-05-10T15:27:57Z</dcterms:created>
  <dcterms:modified xsi:type="dcterms:W3CDTF">2023-11-09T19:53:50Z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0x010100525B79401CB8DC47ADC906700D343C81</vt:lpwstr>
  </property>
  <property fmtid="{D5CDD505-2E9C-101B-9397-08002B2CF9AE}" pid="3" name="MediaServiceImageTags">
    <vt:lpwstr/>
  </property>
</Properties>
</file>