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57" r:id="rId6"/>
    <p:sldId id="259" r:id="rId7"/>
    <p:sldId id="258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62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65E164-A5B9-9B7C-E841-D10E0C526E67}" v="2" dt="2023-05-10T16:56:51.725"/>
    <p1510:client id="{C87F3264-7ABD-05F6-EFCB-86C7CBF842F8}" v="5" dt="2023-11-10T19:13:09.6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a Pellizzaro Giovannoni" userId="S::carolina.giovannoni@cpb.org.br::8f12c0e3-f032-41f6-baf1-4dcefe7e8bec" providerId="AD" clId="Web-{9265E164-A5B9-9B7C-E841-D10E0C526E67}"/>
    <pc:docChg chg="sldOrd">
      <pc:chgData name="Carolina Pellizzaro Giovannoni" userId="S::carolina.giovannoni@cpb.org.br::8f12c0e3-f032-41f6-baf1-4dcefe7e8bec" providerId="AD" clId="Web-{9265E164-A5B9-9B7C-E841-D10E0C526E67}" dt="2023-05-10T16:56:51.725" v="1"/>
      <pc:docMkLst>
        <pc:docMk/>
      </pc:docMkLst>
      <pc:sldChg chg="ord">
        <pc:chgData name="Carolina Pellizzaro Giovannoni" userId="S::carolina.giovannoni@cpb.org.br::8f12c0e3-f032-41f6-baf1-4dcefe7e8bec" providerId="AD" clId="Web-{9265E164-A5B9-9B7C-E841-D10E0C526E67}" dt="2023-05-10T16:56:51.725" v="1"/>
        <pc:sldMkLst>
          <pc:docMk/>
          <pc:sldMk cId="67894047" sldId="256"/>
        </pc:sldMkLst>
      </pc:sldChg>
      <pc:sldChg chg="ord">
        <pc:chgData name="Carolina Pellizzaro Giovannoni" userId="S::carolina.giovannoni@cpb.org.br::8f12c0e3-f032-41f6-baf1-4dcefe7e8bec" providerId="AD" clId="Web-{9265E164-A5B9-9B7C-E841-D10E0C526E67}" dt="2023-05-10T16:56:48.428" v="0"/>
        <pc:sldMkLst>
          <pc:docMk/>
          <pc:sldMk cId="1131528399" sldId="261"/>
        </pc:sldMkLst>
      </pc:sldChg>
    </pc:docChg>
  </pc:docChgLst>
  <pc:docChgLst>
    <pc:chgData name="Marcos Vinicius Martins Nascimento" userId="S::marcos.nascimento@cpb.org.br::580091a1-8f70-492c-8a29-0161476a8130" providerId="AD" clId="Web-{C87F3264-7ABD-05F6-EFCB-86C7CBF842F8}"/>
    <pc:docChg chg="modSld">
      <pc:chgData name="Marcos Vinicius Martins Nascimento" userId="S::marcos.nascimento@cpb.org.br::580091a1-8f70-492c-8a29-0161476a8130" providerId="AD" clId="Web-{C87F3264-7ABD-05F6-EFCB-86C7CBF842F8}" dt="2023-11-10T19:13:08.864" v="3"/>
      <pc:docMkLst>
        <pc:docMk/>
      </pc:docMkLst>
      <pc:sldChg chg="modSp">
        <pc:chgData name="Marcos Vinicius Martins Nascimento" userId="S::marcos.nascimento@cpb.org.br::580091a1-8f70-492c-8a29-0161476a8130" providerId="AD" clId="Web-{C87F3264-7ABD-05F6-EFCB-86C7CBF842F8}" dt="2023-11-10T19:13:08.864" v="3"/>
        <pc:sldMkLst>
          <pc:docMk/>
          <pc:sldMk cId="1376895911" sldId="269"/>
        </pc:sldMkLst>
        <pc:picChg chg="mod">
          <ac:chgData name="Marcos Vinicius Martins Nascimento" userId="S::marcos.nascimento@cpb.org.br::580091a1-8f70-492c-8a29-0161476a8130" providerId="AD" clId="Web-{C87F3264-7ABD-05F6-EFCB-86C7CBF842F8}" dt="2023-11-10T19:13:08.864" v="3"/>
          <ac:picMkLst>
            <pc:docMk/>
            <pc:sldMk cId="1376895911" sldId="269"/>
            <ac:picMk id="4" creationId="{D107ACC5-21BA-6C17-E5C8-0C1BC540480E}"/>
          </ac:picMkLst>
        </pc:picChg>
      </pc:sldChg>
      <pc:sldChg chg="modSp">
        <pc:chgData name="Marcos Vinicius Martins Nascimento" userId="S::marcos.nascimento@cpb.org.br::580091a1-8f70-492c-8a29-0161476a8130" providerId="AD" clId="Web-{C87F3264-7ABD-05F6-EFCB-86C7CBF842F8}" dt="2023-11-10T19:09:42.530" v="2" actId="1076"/>
        <pc:sldMkLst>
          <pc:docMk/>
          <pc:sldMk cId="121934296" sldId="271"/>
        </pc:sldMkLst>
        <pc:picChg chg="mod">
          <ac:chgData name="Marcos Vinicius Martins Nascimento" userId="S::marcos.nascimento@cpb.org.br::580091a1-8f70-492c-8a29-0161476a8130" providerId="AD" clId="Web-{C87F3264-7ABD-05F6-EFCB-86C7CBF842F8}" dt="2023-11-10T19:09:42.530" v="2" actId="1076"/>
          <ac:picMkLst>
            <pc:docMk/>
            <pc:sldMk cId="121934296" sldId="271"/>
            <ac:picMk id="4" creationId="{03A89EFE-215B-B364-CF1B-49904C3EE3E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22F5F5-D1FA-C9AC-B101-B0DDE2C57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4A1DB48-33E7-AD01-E011-4E43BA146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AFFFB1-6ECC-C7E5-70C6-087A6805C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42E0-B58B-4799-AB8B-787E6800C06E}" type="datetimeFigureOut">
              <a:rPr lang="pt-BR" smtClean="0"/>
              <a:t>10/11/2023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D629DD-C6A3-2FAD-E4F4-F44609E65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27875F-6F1C-83ED-3C61-DCDB28FD7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36AD-FAE5-41BE-8416-F2327056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031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002D50-35FE-393F-55AB-E3FEE24FD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DF6F66B-81B7-F68B-D323-D057C8784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C46703-AE57-9834-6180-922D1DBA9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42E0-B58B-4799-AB8B-787E6800C06E}" type="datetimeFigureOut">
              <a:rPr lang="pt-BR" smtClean="0"/>
              <a:t>10/11/2023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9F95C5-10AF-4034-4912-6824283B8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25DB7D-AD89-AB54-E1BB-61C3441EC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36AD-FAE5-41BE-8416-F2327056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26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46D300C-EFA8-00DC-5338-2CC4639452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4320980-7F4F-6803-F201-ABAFC7BAD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4C4211-F717-A2E2-04C9-F804EA921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42E0-B58B-4799-AB8B-787E6800C06E}" type="datetimeFigureOut">
              <a:rPr lang="pt-BR" smtClean="0"/>
              <a:t>10/11/2023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77542B-E13F-C859-5DC5-706589586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2C6CAC-3EB6-46D4-15CD-F1CA1ECFC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36AD-FAE5-41BE-8416-F2327056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396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ADD9F7-2AB6-7745-1150-88ACC230C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02665D-8272-1FC5-B681-8A394984C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CE6848-9BCC-5A08-42AF-257DA16C0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42E0-B58B-4799-AB8B-787E6800C06E}" type="datetimeFigureOut">
              <a:rPr lang="pt-BR" smtClean="0"/>
              <a:t>10/11/2023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F813ED-FF4E-9643-923F-37D8938BE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67B617-7262-6512-013E-0B62441E0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36AD-FAE5-41BE-8416-F2327056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3727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2C8F9D-55E3-5ACB-A571-0A7C0B030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99E46D-2D5A-94A7-FD9B-17ADEF35D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4A38390-B194-4145-8ED2-82601D4FA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42E0-B58B-4799-AB8B-787E6800C06E}" type="datetimeFigureOut">
              <a:rPr lang="pt-BR" smtClean="0"/>
              <a:t>10/11/2023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45D43B-99F5-D227-B821-4D14AC753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9C0069-5A29-E45B-7A64-525B00B34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36AD-FAE5-41BE-8416-F2327056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3108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037070-D8FD-DDCD-A62F-874C9D425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2671B1-AC03-1EDF-6D25-856C690AB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01631F-B5C5-977A-E272-FD94A87FD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B6382D6-0860-8A38-65D8-6DDF6AC51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42E0-B58B-4799-AB8B-787E6800C06E}" type="datetimeFigureOut">
              <a:rPr lang="pt-BR" smtClean="0"/>
              <a:t>10/11/2023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F377321-7305-C585-745C-5003127E1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06493CF-CF4C-7AD4-4BBC-B29A492AF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36AD-FAE5-41BE-8416-F2327056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0067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7E3699-A2F1-68F0-4CD1-483930128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F55C26E-AB78-551A-8D17-C11517C80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E02222C-7137-FA1D-9253-EF70DDFE3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DA1F3E6-B67B-70FA-70B0-4306FC1020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3C3C4BD-CC3A-6968-9784-B8B5AB26CD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9E2CBB5-5646-4E8E-3047-6EE36E7F3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42E0-B58B-4799-AB8B-787E6800C06E}" type="datetimeFigureOut">
              <a:rPr lang="pt-BR" smtClean="0"/>
              <a:t>10/11/2023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5909AED-E4FD-B493-BD70-669D9A8A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1324F2E-8DA4-C1C2-B1E1-FCD609437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36AD-FAE5-41BE-8416-F2327056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085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593CC-930E-055F-4F25-30906FD9A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A0CB81E-C9AA-6477-30AC-5B81FDE9B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42E0-B58B-4799-AB8B-787E6800C06E}" type="datetimeFigureOut">
              <a:rPr lang="pt-BR" smtClean="0"/>
              <a:t>10/11/2023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A44F9E-24A8-BAA3-67D5-3F0151BC1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7189617-2CA6-3662-AF03-7E13F81BB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36AD-FAE5-41BE-8416-F2327056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97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94E83C8-CA88-5393-FCA3-B37A3225D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42E0-B58B-4799-AB8B-787E6800C06E}" type="datetimeFigureOut">
              <a:rPr lang="pt-BR" smtClean="0"/>
              <a:t>10/11/2023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B883EC4-8F9E-886F-EAA7-758F9E8A6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DAF0F5-1CB9-F163-8D5A-0B618AE98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36AD-FAE5-41BE-8416-F2327056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24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FD1ED4-6842-A28B-1A51-2A0BB65C8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01429D-5DC0-841E-5211-F9E810EA4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7184FC9-1E2B-4A58-5C2E-7558DBC5B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C49AA3A-8F40-A109-0754-242696B6F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42E0-B58B-4799-AB8B-787E6800C06E}" type="datetimeFigureOut">
              <a:rPr lang="pt-BR" smtClean="0"/>
              <a:t>10/11/2023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3D97B89-DC08-56F8-20D6-990505B25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E061D15-121F-F12A-A041-539058EA7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36AD-FAE5-41BE-8416-F2327056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826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476947-2556-73B0-DD07-68592907D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F92CAD6-FBB5-32A8-FE4E-5C52DEE068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0CF3876-0007-1A4B-64C2-215D5F85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663F0EF-26BB-2667-D9C7-12B4A738E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42E0-B58B-4799-AB8B-787E6800C06E}" type="datetimeFigureOut">
              <a:rPr lang="pt-BR" smtClean="0"/>
              <a:t>10/11/2023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CCFEB97-63B8-4772-AA4E-4D37C0053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A24D654-D222-9966-4652-0DADA8E09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36AD-FAE5-41BE-8416-F2327056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7013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60B79A6-B80A-D9C6-2E4E-2012368CB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8A93CC6-F23D-86B8-74E3-8F69B3694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6E7E2E-9793-35F8-8EF1-E2563D94B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442E0-B58B-4799-AB8B-787E6800C06E}" type="datetimeFigureOut">
              <a:rPr lang="pt-BR" smtClean="0"/>
              <a:t>10/11/2023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431B46-026A-17E8-72A4-377FDEFEE9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3F088B-6735-648D-4EAC-44C308401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336AD-FAE5-41BE-8416-F2327056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911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5A79A522-D152-E2B2-1712-8A5C4A095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6A8E1EF-EE2F-B20B-0D7E-33D1C6FB29C5}"/>
              </a:ext>
            </a:extLst>
          </p:cNvPr>
          <p:cNvSpPr txBox="1"/>
          <p:nvPr/>
        </p:nvSpPr>
        <p:spPr>
          <a:xfrm>
            <a:off x="3519050" y="3657600"/>
            <a:ext cx="4904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RONDÔNIA</a:t>
            </a:r>
          </a:p>
        </p:txBody>
      </p:sp>
    </p:spTree>
    <p:extLst>
      <p:ext uri="{BB962C8B-B14F-4D97-AF65-F5344CB8AC3E}">
        <p14:creationId xmlns:p14="http://schemas.microsoft.com/office/powerpoint/2010/main" val="1131528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1446483-281C-82E4-BEFC-F36FAFEC8FE1}"/>
              </a:ext>
            </a:extLst>
          </p:cNvPr>
          <p:cNvSpPr txBox="1"/>
          <p:nvPr/>
        </p:nvSpPr>
        <p:spPr>
          <a:xfrm>
            <a:off x="614361" y="5630636"/>
            <a:ext cx="109632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bg1"/>
                </a:solidFill>
                <a:latin typeface="Montserrat" pitchFamily="2" charset="0"/>
              </a:rPr>
              <a:t>Festival Paralímpico Loterias Caixa em Porto Velho, Rondônia. Foto: </a:t>
            </a:r>
            <a:r>
              <a:rPr lang="pt-BR" sz="1200" dirty="0" err="1">
                <a:solidFill>
                  <a:schemeClr val="bg1"/>
                </a:solidFill>
                <a:latin typeface="Montserrat" pitchFamily="2" charset="0"/>
              </a:rPr>
              <a:t>Muriely</a:t>
            </a:r>
            <a:r>
              <a:rPr lang="pt-BR" sz="1200" dirty="0">
                <a:solidFill>
                  <a:schemeClr val="bg1"/>
                </a:solidFill>
                <a:latin typeface="Montserrat" pitchFamily="2" charset="0"/>
              </a:rPr>
              <a:t>/CPB.</a:t>
            </a: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Imagem 3" descr="Grupo de pessoas fantasiadas&#10;&#10;Descrição gerada automaticamente com confiança baixa">
            <a:extLst>
              <a:ext uri="{FF2B5EF4-FFF2-40B4-BE49-F238E27FC236}">
                <a16:creationId xmlns:a16="http://schemas.microsoft.com/office/drawing/2014/main" id="{DDC48511-4372-7037-E8F3-F36349EA5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982" y="1462135"/>
            <a:ext cx="5902036" cy="393373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82121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4BE6EF5-8ED6-E190-956A-C886CDC0B246}"/>
              </a:ext>
            </a:extLst>
          </p:cNvPr>
          <p:cNvSpPr txBox="1"/>
          <p:nvPr/>
        </p:nvSpPr>
        <p:spPr>
          <a:xfrm>
            <a:off x="614362" y="5674140"/>
            <a:ext cx="1096327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Festival Paralímpico Loterias Caixa em Porto Velho, Rondônia. Foto: </a:t>
            </a:r>
            <a:r>
              <a:rPr lang="pt-BR" sz="1200" dirty="0" err="1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Muriely</a:t>
            </a:r>
            <a:r>
              <a:rPr lang="pt-BR" sz="1200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/CPB.</a:t>
            </a:r>
          </a:p>
          <a:p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Imagem 3" descr="Pessoas posando para foto em quadra&#10;&#10;Descrição gerada automaticamente">
            <a:extLst>
              <a:ext uri="{FF2B5EF4-FFF2-40B4-BE49-F238E27FC236}">
                <a16:creationId xmlns:a16="http://schemas.microsoft.com/office/drawing/2014/main" id="{58A03EC4-CEC9-E77C-D25C-6D5ECF797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63" y="1115805"/>
            <a:ext cx="6317672" cy="4210754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40574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1446483-281C-82E4-BEFC-F36FAFEC8FE1}"/>
              </a:ext>
            </a:extLst>
          </p:cNvPr>
          <p:cNvSpPr txBox="1"/>
          <p:nvPr/>
        </p:nvSpPr>
        <p:spPr>
          <a:xfrm>
            <a:off x="614361" y="5630636"/>
            <a:ext cx="109632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bg1"/>
                </a:solidFill>
                <a:latin typeface="Montserrat" pitchFamily="2" charset="0"/>
              </a:rPr>
              <a:t>Festival Paralímpico Loterias Caixa em Porto Velho, Rondônia. Foto: </a:t>
            </a:r>
            <a:r>
              <a:rPr lang="pt-BR" sz="1200" dirty="0" err="1">
                <a:solidFill>
                  <a:schemeClr val="bg1"/>
                </a:solidFill>
                <a:latin typeface="Montserrat" pitchFamily="2" charset="0"/>
              </a:rPr>
              <a:t>Muriely</a:t>
            </a:r>
            <a:r>
              <a:rPr lang="pt-BR" sz="1200" dirty="0">
                <a:solidFill>
                  <a:schemeClr val="bg1"/>
                </a:solidFill>
                <a:latin typeface="Montserrat" pitchFamily="2" charset="0"/>
              </a:rPr>
              <a:t>/CPB.</a:t>
            </a: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Imagem 3" descr="Pessoas posando para foto&#10;&#10;Descrição gerada automaticamente">
            <a:extLst>
              <a:ext uri="{FF2B5EF4-FFF2-40B4-BE49-F238E27FC236}">
                <a16:creationId xmlns:a16="http://schemas.microsoft.com/office/drawing/2014/main" id="{D107ACC5-21BA-6C17-E5C8-0C1BC540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273" y="1443667"/>
            <a:ext cx="5957453" cy="3970666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376895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4BE6EF5-8ED6-E190-956A-C886CDC0B246}"/>
              </a:ext>
            </a:extLst>
          </p:cNvPr>
          <p:cNvSpPr txBox="1"/>
          <p:nvPr/>
        </p:nvSpPr>
        <p:spPr>
          <a:xfrm>
            <a:off x="788533" y="5659627"/>
            <a:ext cx="109632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Festival Paralímpico Loterias Caixa em Porto Velho, Rondônia. Foto: </a:t>
            </a:r>
            <a:r>
              <a:rPr lang="pt-BR" sz="1200" dirty="0" err="1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Muriely</a:t>
            </a:r>
            <a:r>
              <a:rPr lang="pt-BR" sz="1200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/CPB.</a:t>
            </a:r>
          </a:p>
          <a:p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Imagem 3" descr="Criança andando de bicicleta&#10;&#10;Descrição gerada automaticamente com confiança média">
            <a:extLst>
              <a:ext uri="{FF2B5EF4-FFF2-40B4-BE49-F238E27FC236}">
                <a16:creationId xmlns:a16="http://schemas.microsoft.com/office/drawing/2014/main" id="{A963636F-0213-D791-DE6F-16E8C0A48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291" y="1115791"/>
            <a:ext cx="6151418" cy="4099944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059802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1446483-281C-82E4-BEFC-F36FAFEC8FE1}"/>
              </a:ext>
            </a:extLst>
          </p:cNvPr>
          <p:cNvSpPr txBox="1"/>
          <p:nvPr/>
        </p:nvSpPr>
        <p:spPr>
          <a:xfrm>
            <a:off x="614361" y="5630636"/>
            <a:ext cx="109632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bg1"/>
                </a:solidFill>
                <a:latin typeface="Montserrat" pitchFamily="2" charset="0"/>
              </a:rPr>
              <a:t>Festival Paralímpico Loterias Caixa em Porto Velho, Rondônia. Foto: </a:t>
            </a:r>
            <a:r>
              <a:rPr lang="pt-BR" sz="1200" dirty="0" err="1">
                <a:solidFill>
                  <a:schemeClr val="bg1"/>
                </a:solidFill>
                <a:latin typeface="Montserrat" pitchFamily="2" charset="0"/>
              </a:rPr>
              <a:t>Muriely</a:t>
            </a:r>
            <a:r>
              <a:rPr lang="pt-BR" sz="1200" dirty="0">
                <a:solidFill>
                  <a:schemeClr val="bg1"/>
                </a:solidFill>
                <a:latin typeface="Montserrat" pitchFamily="2" charset="0"/>
              </a:rPr>
              <a:t>/CPB.</a:t>
            </a: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3A89EFE-215B-B364-CF1B-49904C3EE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938" y="1472387"/>
            <a:ext cx="5858119" cy="3909303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1934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4DAD7678-E181-8D09-82AA-33ACC2A52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E93FE90-434E-7F2A-E8B5-DD7B39033780}"/>
              </a:ext>
            </a:extLst>
          </p:cNvPr>
          <p:cNvSpPr txBox="1"/>
          <p:nvPr/>
        </p:nvSpPr>
        <p:spPr>
          <a:xfrm>
            <a:off x="4378036" y="3713017"/>
            <a:ext cx="3435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Montserrat" panose="00000500000000000000" pitchFamily="2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2861135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62AE418-9B40-BBC1-5EA1-00DFDB4D01A3}"/>
              </a:ext>
            </a:extLst>
          </p:cNvPr>
          <p:cNvSpPr txBox="1"/>
          <p:nvPr/>
        </p:nvSpPr>
        <p:spPr>
          <a:xfrm>
            <a:off x="1084006" y="1579417"/>
            <a:ext cx="9902649" cy="6268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600"/>
              </a:lnSpc>
            </a:pPr>
            <a:r>
              <a:rPr lang="pt-BR" sz="1260" dirty="0">
                <a:solidFill>
                  <a:schemeClr val="bg1"/>
                </a:solidFill>
                <a:latin typeface="Montserrat" pitchFamily="2" charset="0"/>
              </a:rPr>
              <a:t>A </a:t>
            </a:r>
            <a:r>
              <a:rPr lang="pt-BR" sz="1260" b="1" dirty="0">
                <a:solidFill>
                  <a:schemeClr val="bg1"/>
                </a:solidFill>
                <a:latin typeface="Montserrat" pitchFamily="2" charset="0"/>
              </a:rPr>
              <a:t>segunda edição do Festival Paralímpico Loterias Caixa 2023</a:t>
            </a:r>
            <a:r>
              <a:rPr lang="pt-BR" sz="1260" dirty="0">
                <a:solidFill>
                  <a:schemeClr val="bg1"/>
                </a:solidFill>
                <a:latin typeface="Montserrat" pitchFamily="2" charset="0"/>
              </a:rPr>
              <a:t> repetiu o recorde da etapa anterior, realizada em maio. Na manhã deste sábado, 23, 21 mil crianças e jovens se reuniram em 118 localidades nas 27 unidades federativas do Brasil. Durante o evento, organizado pelo Comitê Paralímpico Brasileiro (CPB), os participantes puderam experimentar modalidades paralímpicas por meio de atividades lúdicas e inclusiva.</a:t>
            </a:r>
          </a:p>
          <a:p>
            <a:pPr algn="just">
              <a:lnSpc>
                <a:spcPts val="1600"/>
              </a:lnSpc>
            </a:pPr>
            <a:r>
              <a:rPr lang="pt-BR" sz="1260" dirty="0">
                <a:solidFill>
                  <a:schemeClr val="bg1"/>
                </a:solidFill>
                <a:latin typeface="Montserrat" pitchFamily="2" charset="0"/>
              </a:rPr>
              <a:t>“Este sábado foi muito especial. Conectamos o Brasil inteiro em torno da causa paralímpica. Um verdadeira celebração da alegria, do esporte e da inclusão. Certamente daqui virão vários campeões a orgulhar o Brasil no futuro”, afirmou o presidente do Comitê Paralímpico Brasileiro e bicampeão paralímpico no futebol de cegos (Atenas 2004 e Pequim 2008). Mizael comandou uma live, transmitida no canal de YouTube do CPB, a partir do Centro de Treinamento Paralímpico, em São Paulo, onde se reuniram mais de 1.300 crianças e jovens com e sem deficiência para praticar atletismo, badminton, tênis de mesa e vôlei sentado.</a:t>
            </a:r>
          </a:p>
          <a:p>
            <a:pPr algn="just">
              <a:lnSpc>
                <a:spcPts val="1600"/>
              </a:lnSpc>
            </a:pPr>
            <a:r>
              <a:rPr lang="pt-BR" sz="1260" dirty="0">
                <a:solidFill>
                  <a:schemeClr val="bg1"/>
                </a:solidFill>
                <a:latin typeface="Montserrat" pitchFamily="2" charset="0"/>
              </a:rPr>
              <a:t>Cada uma das sedes do Festival ofereceu quatro modalidades para experimentação. A maior parte delas integra o programa dos Jogos Paralímpicos, mas também houve espaço para modalidades que não estão no megaevento. Em Ribeirão Preto, o calor do sábado não impediu que o Centro de Referência do CPB promovesse a prática do </a:t>
            </a:r>
            <a:r>
              <a:rPr lang="pt-BR" sz="1260" dirty="0" err="1">
                <a:solidFill>
                  <a:schemeClr val="bg1"/>
                </a:solidFill>
                <a:latin typeface="Montserrat" pitchFamily="2" charset="0"/>
              </a:rPr>
              <a:t>rollerski</a:t>
            </a:r>
            <a:r>
              <a:rPr lang="pt-BR" sz="1260" dirty="0">
                <a:solidFill>
                  <a:schemeClr val="bg1"/>
                </a:solidFill>
                <a:latin typeface="Montserrat" pitchFamily="2" charset="0"/>
              </a:rPr>
              <a:t>, modalidade que é oferece ali em parceria com a Confederação Brasileira de Desportos na Neve (CBDN).</a:t>
            </a:r>
          </a:p>
          <a:p>
            <a:pPr algn="just">
              <a:lnSpc>
                <a:spcPts val="1600"/>
              </a:lnSpc>
            </a:pPr>
            <a:r>
              <a:rPr lang="pt-BR" sz="1260" dirty="0">
                <a:solidFill>
                  <a:schemeClr val="bg1"/>
                </a:solidFill>
                <a:latin typeface="Montserrat" pitchFamily="2" charset="0"/>
              </a:rPr>
              <a:t>O Festival foi realizado pela primeira vez em 2018, com 48 locais e mais de 7 mil crianças. Em 2019, o evento teve 70 sedes e recebeu mais de 10 mil inscritos. No ano seguinte, a ação foi cancelada devido à pandemia de Covid-19 e retornou em 2021, com 8 mil participantes em 70 núcleos. Em 2022, foram atendidas 15 mil crianças.</a:t>
            </a:r>
          </a:p>
          <a:p>
            <a:pPr algn="just">
              <a:lnSpc>
                <a:spcPts val="1600"/>
              </a:lnSpc>
            </a:pPr>
            <a:r>
              <a:rPr lang="pt-BR" sz="1260" dirty="0">
                <a:solidFill>
                  <a:schemeClr val="bg1"/>
                </a:solidFill>
                <a:latin typeface="Montserrat" pitchFamily="2" charset="0"/>
              </a:rPr>
              <a:t>Já em 2023, o Festival Paralímpico passou a ter duas edições anuais. Em maio, o evento também contou com 21 mil participantes, somando um total de 42 mil inscrições acumuladas neste ano.</a:t>
            </a:r>
          </a:p>
          <a:p>
            <a:pPr>
              <a:lnSpc>
                <a:spcPts val="1600"/>
              </a:lnSpc>
            </a:pPr>
            <a:endParaRPr lang="pt-BR" sz="1260" dirty="0">
              <a:solidFill>
                <a:schemeClr val="bg1"/>
              </a:solidFill>
              <a:latin typeface="Montserrat" pitchFamily="2" charset="0"/>
            </a:endParaRPr>
          </a:p>
          <a:p>
            <a:pPr>
              <a:lnSpc>
                <a:spcPts val="1600"/>
              </a:lnSpc>
            </a:pPr>
            <a:r>
              <a:rPr lang="pt-BR" sz="1260" b="1" dirty="0">
                <a:solidFill>
                  <a:schemeClr val="bg1"/>
                </a:solidFill>
                <a:latin typeface="Montserrat" pitchFamily="2" charset="0"/>
              </a:rPr>
              <a:t>O Festival Paralímpico Loterias Caixa e os Centros de Referência Paralímpico contam com o patrocínio das Loterias Caixa</a:t>
            </a:r>
          </a:p>
          <a:p>
            <a:endParaRPr lang="pt-BR" sz="1200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sz="1200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sz="1200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sz="1200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sz="1400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sz="1400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sz="1400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423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CBEA470-7414-02B1-66F7-5F793DF7436E}"/>
              </a:ext>
            </a:extLst>
          </p:cNvPr>
          <p:cNvSpPr txBox="1"/>
          <p:nvPr/>
        </p:nvSpPr>
        <p:spPr>
          <a:xfrm>
            <a:off x="1464036" y="1817913"/>
            <a:ext cx="92639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r>
              <a:rPr lang="pt-BR" sz="1200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Festival Paralímpico Loterias Caixa em Porto Velho, Rondônia. Foto: </a:t>
            </a:r>
            <a:r>
              <a:rPr lang="pt-BR" sz="1200" dirty="0" err="1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Muriely</a:t>
            </a:r>
            <a:r>
              <a:rPr lang="pt-BR" sz="1200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/CPB.</a:t>
            </a:r>
            <a:endParaRPr lang="pt-BR" dirty="0">
              <a:solidFill>
                <a:schemeClr val="accent1">
                  <a:lumMod val="50000"/>
                </a:schemeClr>
              </a:solidFill>
              <a:latin typeface="Montserrat" pitchFamily="2" charset="0"/>
            </a:endParaRPr>
          </a:p>
        </p:txBody>
      </p:sp>
      <p:pic>
        <p:nvPicPr>
          <p:cNvPr id="4" name="Imagem 3" descr="Menino segurando guarda-chuva aberto&#10;&#10;Descrição gerada automaticamente com confiança média">
            <a:extLst>
              <a:ext uri="{FF2B5EF4-FFF2-40B4-BE49-F238E27FC236}">
                <a16:creationId xmlns:a16="http://schemas.microsoft.com/office/drawing/2014/main" id="{F902B3BF-8D8A-4519-9E0F-6F0A67F58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91" y="1052946"/>
            <a:ext cx="6631018" cy="4419600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694182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1446483-281C-82E4-BEFC-F36FAFEC8FE1}"/>
              </a:ext>
            </a:extLst>
          </p:cNvPr>
          <p:cNvSpPr txBox="1"/>
          <p:nvPr/>
        </p:nvSpPr>
        <p:spPr>
          <a:xfrm>
            <a:off x="614361" y="5630636"/>
            <a:ext cx="109632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bg1"/>
                </a:solidFill>
                <a:latin typeface="Montserrat" pitchFamily="2" charset="0"/>
              </a:rPr>
              <a:t>Festival Paralímpico Loterias Caixa em Porto Velho, Rondônia. Foto: </a:t>
            </a:r>
            <a:r>
              <a:rPr lang="pt-BR" sz="1200" dirty="0" err="1">
                <a:solidFill>
                  <a:schemeClr val="bg1"/>
                </a:solidFill>
                <a:latin typeface="Montserrat" pitchFamily="2" charset="0"/>
              </a:rPr>
              <a:t>Muriely</a:t>
            </a:r>
            <a:r>
              <a:rPr lang="pt-BR" sz="1200" dirty="0">
                <a:solidFill>
                  <a:schemeClr val="bg1"/>
                </a:solidFill>
                <a:latin typeface="Montserrat" pitchFamily="2" charset="0"/>
              </a:rPr>
              <a:t>/CPB.</a:t>
            </a: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6" name="Imagem 5" descr="Pessoa na quadra com pessoas assistindo&#10;&#10;Descrição gerada automaticamente">
            <a:extLst>
              <a:ext uri="{FF2B5EF4-FFF2-40B4-BE49-F238E27FC236}">
                <a16:creationId xmlns:a16="http://schemas.microsoft.com/office/drawing/2014/main" id="{6910192A-BAA7-2D19-CF83-A3FAE009A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73" y="1443667"/>
            <a:ext cx="5957454" cy="3970666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666183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4BE6EF5-8ED6-E190-956A-C886CDC0B246}"/>
              </a:ext>
            </a:extLst>
          </p:cNvPr>
          <p:cNvSpPr txBox="1"/>
          <p:nvPr/>
        </p:nvSpPr>
        <p:spPr>
          <a:xfrm>
            <a:off x="614361" y="5646428"/>
            <a:ext cx="1096327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Festival Paralímpico Loterias Caixa em Porto Velho, Rondônia. Foto: </a:t>
            </a:r>
            <a:r>
              <a:rPr lang="pt-BR" sz="1200" dirty="0" err="1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Muriely</a:t>
            </a:r>
            <a:r>
              <a:rPr lang="pt-BR" sz="1200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/CPB.</a:t>
            </a:r>
          </a:p>
          <a:p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Imagem 3" descr="Criança sentada em cadeira de rodas&#10;&#10;Descrição gerada automaticamente com confiança média">
            <a:extLst>
              <a:ext uri="{FF2B5EF4-FFF2-40B4-BE49-F238E27FC236}">
                <a16:creationId xmlns:a16="http://schemas.microsoft.com/office/drawing/2014/main" id="{83E4C713-85C2-2644-DAF5-6B346CF93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143" y="1166589"/>
            <a:ext cx="6123710" cy="4081476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615333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1446483-281C-82E4-BEFC-F36FAFEC8FE1}"/>
              </a:ext>
            </a:extLst>
          </p:cNvPr>
          <p:cNvSpPr txBox="1"/>
          <p:nvPr/>
        </p:nvSpPr>
        <p:spPr>
          <a:xfrm>
            <a:off x="614361" y="5630636"/>
            <a:ext cx="1096327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bg1"/>
                </a:solidFill>
                <a:latin typeface="Montserrat" pitchFamily="2" charset="0"/>
              </a:rPr>
              <a:t>Festival Paralímpico Loterias Caixa em Porto Velho, Rondônia. Foto: </a:t>
            </a:r>
            <a:r>
              <a:rPr lang="pt-BR" sz="1200" dirty="0" err="1">
                <a:solidFill>
                  <a:schemeClr val="bg1"/>
                </a:solidFill>
                <a:latin typeface="Montserrat" pitchFamily="2" charset="0"/>
              </a:rPr>
              <a:t>Muriely</a:t>
            </a:r>
            <a:r>
              <a:rPr lang="pt-BR" sz="1200" dirty="0">
                <a:solidFill>
                  <a:schemeClr val="bg1"/>
                </a:solidFill>
                <a:latin typeface="Montserrat" pitchFamily="2" charset="0"/>
              </a:rPr>
              <a:t>/CPB.</a:t>
            </a: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Imagem 3" descr="Menino com camiseta azul&#10;&#10;Descrição gerada automaticamente com confiança baixa">
            <a:extLst>
              <a:ext uri="{FF2B5EF4-FFF2-40B4-BE49-F238E27FC236}">
                <a16:creationId xmlns:a16="http://schemas.microsoft.com/office/drawing/2014/main" id="{F57EA6F5-D07B-2CD4-1D95-1FF4C0881D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73" y="1443667"/>
            <a:ext cx="5957454" cy="3970666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210923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4BE6EF5-8ED6-E190-956A-C886CDC0B246}"/>
              </a:ext>
            </a:extLst>
          </p:cNvPr>
          <p:cNvSpPr txBox="1"/>
          <p:nvPr/>
        </p:nvSpPr>
        <p:spPr>
          <a:xfrm>
            <a:off x="614362" y="5659627"/>
            <a:ext cx="1096327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Festival Paralímpico Loterias Caixa em Porto Velho, Rondônia. Foto: </a:t>
            </a:r>
            <a:r>
              <a:rPr lang="pt-BR" sz="1200" dirty="0" err="1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Muriely</a:t>
            </a:r>
            <a:r>
              <a:rPr lang="pt-BR" sz="1200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/CPB.</a:t>
            </a:r>
          </a:p>
          <a:p>
            <a:pPr algn="ctr"/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Imagem 3" descr="Pessoas sentadas ao redor de uma moto&#10;&#10;Descrição gerada automaticamente com confiança média">
            <a:extLst>
              <a:ext uri="{FF2B5EF4-FFF2-40B4-BE49-F238E27FC236}">
                <a16:creationId xmlns:a16="http://schemas.microsoft.com/office/drawing/2014/main" id="{A28989DA-1B39-16A6-EE62-37D387F35B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55" b="9148"/>
          <a:stretch/>
        </p:blipFill>
        <p:spPr>
          <a:xfrm>
            <a:off x="3823853" y="883655"/>
            <a:ext cx="4544292" cy="4390662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121687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1446483-281C-82E4-BEFC-F36FAFEC8FE1}"/>
              </a:ext>
            </a:extLst>
          </p:cNvPr>
          <p:cNvSpPr txBox="1"/>
          <p:nvPr/>
        </p:nvSpPr>
        <p:spPr>
          <a:xfrm>
            <a:off x="614361" y="5558066"/>
            <a:ext cx="109632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bg1"/>
                </a:solidFill>
                <a:latin typeface="Montserrat" pitchFamily="2" charset="0"/>
              </a:rPr>
              <a:t>Festival Paralímpico Loterias Caixa em Porto Velho, Rondônia. Foto: </a:t>
            </a:r>
            <a:r>
              <a:rPr lang="pt-BR" sz="1200" dirty="0" err="1">
                <a:solidFill>
                  <a:schemeClr val="bg1"/>
                </a:solidFill>
                <a:latin typeface="Montserrat" pitchFamily="2" charset="0"/>
              </a:rPr>
              <a:t>Muriely</a:t>
            </a:r>
            <a:r>
              <a:rPr lang="pt-BR" sz="1200" dirty="0">
                <a:solidFill>
                  <a:schemeClr val="bg1"/>
                </a:solidFill>
                <a:latin typeface="Montserrat" pitchFamily="2" charset="0"/>
              </a:rPr>
              <a:t>/CPB.</a:t>
            </a: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Imagem 3" descr="Grupo de pessoas andando na calçada&#10;&#10;Descrição gerada automaticamente com confiança média">
            <a:extLst>
              <a:ext uri="{FF2B5EF4-FFF2-40B4-BE49-F238E27FC236}">
                <a16:creationId xmlns:a16="http://schemas.microsoft.com/office/drawing/2014/main" id="{FEBE8D1C-49EC-D666-6AE8-6D1558875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64" y="1526774"/>
            <a:ext cx="5708072" cy="3804452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67435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4BE6EF5-8ED6-E190-956A-C886CDC0B246}"/>
              </a:ext>
            </a:extLst>
          </p:cNvPr>
          <p:cNvSpPr txBox="1"/>
          <p:nvPr/>
        </p:nvSpPr>
        <p:spPr>
          <a:xfrm>
            <a:off x="614361" y="5630599"/>
            <a:ext cx="1096327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Festival Paralímpico Loterias Caixa em Porto Velho, Rondônia. Foto: </a:t>
            </a:r>
            <a:r>
              <a:rPr lang="pt-BR" sz="1200" dirty="0" err="1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Muriely</a:t>
            </a:r>
            <a:r>
              <a:rPr lang="pt-BR" sz="1200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/CPB.</a:t>
            </a:r>
          </a:p>
          <a:p>
            <a:endParaRPr lang="pt-BR" dirty="0">
              <a:solidFill>
                <a:srgbClr val="002060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Imagem 3" descr="Criança sentada em cadeira de rodas&#10;&#10;Descrição gerada automaticamente com confiança média">
            <a:extLst>
              <a:ext uri="{FF2B5EF4-FFF2-40B4-BE49-F238E27FC236}">
                <a16:creationId xmlns:a16="http://schemas.microsoft.com/office/drawing/2014/main" id="{208A68A4-8738-2604-D9F2-0FE04B9B77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51" y="891186"/>
            <a:ext cx="3020294" cy="4531546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6958256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ff6774-750c-4245-ad65-99ef46aea21c">
      <Terms xmlns="http://schemas.microsoft.com/office/infopath/2007/PartnerControls"/>
    </lcf76f155ced4ddcb4097134ff3c332f>
    <TaxCatchAll xmlns="b7d1abed-e25a-474c-905e-77acb143f0e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25B79401CB8DC47ADC906700D343C81" ma:contentTypeVersion="17" ma:contentTypeDescription="Crie um novo documento." ma:contentTypeScope="" ma:versionID="ed4b2aec5699b34f0e794987364cc876">
  <xsd:schema xmlns:xsd="http://www.w3.org/2001/XMLSchema" xmlns:xs="http://www.w3.org/2001/XMLSchema" xmlns:p="http://schemas.microsoft.com/office/2006/metadata/properties" xmlns:ns2="b7d1abed-e25a-474c-905e-77acb143f0e2" xmlns:ns3="fbff6774-750c-4245-ad65-99ef46aea21c" targetNamespace="http://schemas.microsoft.com/office/2006/metadata/properties" ma:root="true" ma:fieldsID="2e4e87b83249860fa4b9e9d417a20c36" ns2:_="" ns3:_="">
    <xsd:import namespace="b7d1abed-e25a-474c-905e-77acb143f0e2"/>
    <xsd:import namespace="fbff6774-750c-4245-ad65-99ef46aea21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d1abed-e25a-474c-905e-77acb143f0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2401b90-0c96-4e3a-b931-255d8292a306}" ma:internalName="TaxCatchAll" ma:showField="CatchAllData" ma:web="b7d1abed-e25a-474c-905e-77acb143f0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ff6774-750c-4245-ad65-99ef46aea2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fefdeb2f-85d3-4305-9d91-68db67b5aa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68D9A3-8ED2-4CAC-8647-7347532C675B}">
  <ds:schemaRefs>
    <ds:schemaRef ds:uri="http://schemas.microsoft.com/office/2006/metadata/properties"/>
    <ds:schemaRef ds:uri="http://schemas.microsoft.com/office/infopath/2007/PartnerControls"/>
    <ds:schemaRef ds:uri="fbff6774-750c-4245-ad65-99ef46aea21c"/>
    <ds:schemaRef ds:uri="b7d1abed-e25a-474c-905e-77acb143f0e2"/>
  </ds:schemaRefs>
</ds:datastoreItem>
</file>

<file path=customXml/itemProps2.xml><?xml version="1.0" encoding="utf-8"?>
<ds:datastoreItem xmlns:ds="http://schemas.openxmlformats.org/officeDocument/2006/customXml" ds:itemID="{7EC36F5C-02AC-4025-944F-F99121DD5A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2FF7C5-84EB-4D95-9564-3353847B49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d1abed-e25a-474c-905e-77acb143f0e2"/>
    <ds:schemaRef ds:uri="fbff6774-750c-4245-ad65-99ef46aea2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580</Words>
  <Application>Microsoft Office PowerPoint</Application>
  <PresentationFormat>Widescreen</PresentationFormat>
  <Paragraphs>139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 Julião</dc:creator>
  <cp:lastModifiedBy>Marcos Vinicius Martins Nascimento</cp:lastModifiedBy>
  <cp:revision>17</cp:revision>
  <dcterms:created xsi:type="dcterms:W3CDTF">2023-05-10T15:27:57Z</dcterms:created>
  <dcterms:modified xsi:type="dcterms:W3CDTF">2023-11-10T19:13:19Z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0x010100525B79401CB8DC47ADC906700D343C81</vt:lpwstr>
  </property>
  <property fmtid="{D5CDD505-2E9C-101B-9397-08002B2CF9AE}" pid="3" name="MediaServiceImageTags">
    <vt:lpwstr/>
  </property>
</Properties>
</file>