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1" r:id="rId5"/>
    <p:sldId id="257" r:id="rId6"/>
    <p:sldId id="259" r:id="rId7"/>
    <p:sldId id="258" r:id="rId8"/>
    <p:sldId id="260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62" r:id="rId2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65E164-A5B9-9B7C-E841-D10E0C526E67}" v="2" dt="2023-05-10T16:56:51.725"/>
    <p1510:client id="{F0424B51-FF0C-1FCE-10C6-0F53CE174806}" v="2" dt="2023-11-10T13:46:18.6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olina Pellizzaro Giovannoni" userId="S::carolina.giovannoni@cpb.org.br::8f12c0e3-f032-41f6-baf1-4dcefe7e8bec" providerId="AD" clId="Web-{F0424B51-FF0C-1FCE-10C6-0F53CE174806}"/>
    <pc:docChg chg="sldOrd">
      <pc:chgData name="Carolina Pellizzaro Giovannoni" userId="S::carolina.giovannoni@cpb.org.br::8f12c0e3-f032-41f6-baf1-4dcefe7e8bec" providerId="AD" clId="Web-{F0424B51-FF0C-1FCE-10C6-0F53CE174806}" dt="2023-11-10T13:46:18.676" v="1"/>
      <pc:docMkLst>
        <pc:docMk/>
      </pc:docMkLst>
      <pc:sldChg chg="ord">
        <pc:chgData name="Carolina Pellizzaro Giovannoni" userId="S::carolina.giovannoni@cpb.org.br::8f12c0e3-f032-41f6-baf1-4dcefe7e8bec" providerId="AD" clId="Web-{F0424B51-FF0C-1FCE-10C6-0F53CE174806}" dt="2023-11-10T13:46:18.676" v="1"/>
        <pc:sldMkLst>
          <pc:docMk/>
          <pc:sldMk cId="1314423414" sldId="257"/>
        </pc:sldMkLst>
      </pc:sldChg>
    </pc:docChg>
  </pc:docChgLst>
  <pc:docChgLst>
    <pc:chgData name="Carolina Pellizzaro Giovannoni" userId="S::carolina.giovannoni@cpb.org.br::8f12c0e3-f032-41f6-baf1-4dcefe7e8bec" providerId="AD" clId="Web-{9265E164-A5B9-9B7C-E841-D10E0C526E67}"/>
    <pc:docChg chg="sldOrd">
      <pc:chgData name="Carolina Pellizzaro Giovannoni" userId="S::carolina.giovannoni@cpb.org.br::8f12c0e3-f032-41f6-baf1-4dcefe7e8bec" providerId="AD" clId="Web-{9265E164-A5B9-9B7C-E841-D10E0C526E67}" dt="2023-05-10T16:56:51.725" v="1"/>
      <pc:docMkLst>
        <pc:docMk/>
      </pc:docMkLst>
      <pc:sldChg chg="ord">
        <pc:chgData name="Carolina Pellizzaro Giovannoni" userId="S::carolina.giovannoni@cpb.org.br::8f12c0e3-f032-41f6-baf1-4dcefe7e8bec" providerId="AD" clId="Web-{9265E164-A5B9-9B7C-E841-D10E0C526E67}" dt="2023-05-10T16:56:51.725" v="1"/>
        <pc:sldMkLst>
          <pc:docMk/>
          <pc:sldMk cId="67894047" sldId="256"/>
        </pc:sldMkLst>
      </pc:sldChg>
      <pc:sldChg chg="ord">
        <pc:chgData name="Carolina Pellizzaro Giovannoni" userId="S::carolina.giovannoni@cpb.org.br::8f12c0e3-f032-41f6-baf1-4dcefe7e8bec" providerId="AD" clId="Web-{9265E164-A5B9-9B7C-E841-D10E0C526E67}" dt="2023-05-10T16:56:48.428" v="0"/>
        <pc:sldMkLst>
          <pc:docMk/>
          <pc:sldMk cId="1131528399" sldId="26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22F5F5-D1FA-C9AC-B101-B0DDE2C573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4A1DB48-33E7-AD01-E011-4E43BA1462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EAFFFB1-6ECC-C7E5-70C6-087A6805C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10/11/2023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2D629DD-C6A3-2FAD-E4F4-F44609E65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527875F-6F1C-83ED-3C61-DCDB28FD7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1031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002D50-35FE-393F-55AB-E3FEE24FD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DF6F66B-81B7-F68B-D323-D057C8784B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FC46703-AE57-9834-6180-922D1DBA9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10/11/2023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99F95C5-10AF-4034-4912-6824283B8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225DB7D-AD89-AB54-E1BB-61C3441EC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1264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46D300C-EFA8-00DC-5338-2CC4639452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4320980-7F4F-6803-F201-ABAFC7BAD1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64C4211-F717-A2E2-04C9-F804EA921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10/11/2023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577542B-E13F-C859-5DC5-706589586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D2C6CAC-3EB6-46D4-15CD-F1CA1ECFC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396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ADD9F7-2AB6-7745-1150-88ACC230C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E02665D-8272-1FC5-B681-8A394984C6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FCE6848-9BCC-5A08-42AF-257DA16C0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10/11/2023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BF813ED-FF4E-9643-923F-37D8938BE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567B617-7262-6512-013E-0B62441E0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3727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2C8F9D-55E3-5ACB-A571-0A7C0B030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A99E46D-2D5A-94A7-FD9B-17ADEF35DB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4A38390-B194-4145-8ED2-82601D4FA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10/11/2023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745D43B-99F5-D227-B821-4D14AC753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59C0069-5A29-E45B-7A64-525B00B34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3108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037070-D8FD-DDCD-A62F-874C9D425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E2671B1-AC03-1EDF-6D25-856C690ABE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701631F-B5C5-977A-E272-FD94A87FD7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B6382D6-0860-8A38-65D8-6DDF6AC51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10/11/2023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F377321-7305-C585-745C-5003127E1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06493CF-CF4C-7AD4-4BBC-B29A492AF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0067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7E3699-A2F1-68F0-4CD1-483930128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F55C26E-AB78-551A-8D17-C11517C80F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E02222C-7137-FA1D-9253-EF70DDFE35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DA1F3E6-B67B-70FA-70B0-4306FC1020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83C3C4BD-CC3A-6968-9784-B8B5AB26CD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A9E2CBB5-5646-4E8E-3047-6EE36E7F3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10/11/2023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5909AED-E4FD-B493-BD70-669D9A8AE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61324F2E-8DA4-C1C2-B1E1-FCD609437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0857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4593CC-930E-055F-4F25-30906FD9A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A0CB81E-C9AA-6477-30AC-5B81FDE9B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10/11/2023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FA44F9E-24A8-BAA3-67D5-3F0151BC1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7189617-2CA6-3662-AF03-7E13F81BB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2977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194E83C8-CA88-5393-FCA3-B37A3225D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10/11/2023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B883EC4-8F9E-886F-EAA7-758F9E8A6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DDAF0F5-1CB9-F163-8D5A-0B618AE98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3247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FD1ED4-6842-A28B-1A51-2A0BB65C8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301429D-5DC0-841E-5211-F9E810EA46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7184FC9-1E2B-4A58-5C2E-7558DBC5B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C49AA3A-8F40-A109-0754-242696B6F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10/11/2023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3D97B89-DC08-56F8-20D6-990505B25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E061D15-121F-F12A-A041-539058EA7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0826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476947-2556-73B0-DD07-68592907D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FF92CAD6-FBB5-32A8-FE4E-5C52DEE068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0CF3876-0007-1A4B-64C2-215D5F8575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663F0EF-26BB-2667-D9C7-12B4A738E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10/11/2023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CCFEB97-63B8-4772-AA4E-4D37C0053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A24D654-D222-9966-4652-0DADA8E09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7013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60B79A6-B80A-D9C6-2E4E-2012368CB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8A93CC6-F23D-86B8-74E3-8F69B36949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56E7E2E-9793-35F8-8EF1-E2563D94B5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442E0-B58B-4799-AB8B-787E6800C06E}" type="datetimeFigureOut">
              <a:rPr lang="pt-BR" smtClean="0"/>
              <a:t>10/11/2023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8431B46-026A-17E8-72A4-377FDEFEE9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63F088B-6735-648D-4EAC-44C308401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336AD-FAE5-41BE-8416-F232705633C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9118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5A79A522-D152-E2B2-1712-8A5C4A095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76A8E1EF-EE2F-B20B-0D7E-33D1C6FB29C5}"/>
              </a:ext>
            </a:extLst>
          </p:cNvPr>
          <p:cNvSpPr txBox="1"/>
          <p:nvPr/>
        </p:nvSpPr>
        <p:spPr>
          <a:xfrm>
            <a:off x="3519050" y="3616035"/>
            <a:ext cx="49045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Montserrat" panose="00000500000000000000" pitchFamily="2" charset="0"/>
              </a:rPr>
              <a:t>RIO GRANDE DO SUL</a:t>
            </a:r>
          </a:p>
        </p:txBody>
      </p:sp>
    </p:spTree>
    <p:extLst>
      <p:ext uri="{BB962C8B-B14F-4D97-AF65-F5344CB8AC3E}">
        <p14:creationId xmlns:p14="http://schemas.microsoft.com/office/powerpoint/2010/main" val="1131528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446483-281C-82E4-BEFC-F36FAFEC8FE1}"/>
              </a:ext>
            </a:extLst>
          </p:cNvPr>
          <p:cNvSpPr txBox="1"/>
          <p:nvPr/>
        </p:nvSpPr>
        <p:spPr>
          <a:xfrm>
            <a:off x="614361" y="5630636"/>
            <a:ext cx="1096327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Festival Paralímpico Loterias Caixa em Santiago, Rio </a:t>
            </a:r>
            <a:r>
              <a:rPr lang="pt-BR" sz="1200" dirty="0" err="1">
                <a:solidFill>
                  <a:schemeClr val="bg1"/>
                </a:solidFill>
                <a:latin typeface="Montserrat" pitchFamily="2" charset="0"/>
              </a:rPr>
              <a:t>Grnde</a:t>
            </a:r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 do Sul. Foto: KAYO MACHADO/CPB.</a:t>
            </a: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6" name="Imagem 5" descr="Piscina com pessoas assistindo&#10;&#10;Descrição gerada automaticamente">
            <a:extLst>
              <a:ext uri="{FF2B5EF4-FFF2-40B4-BE49-F238E27FC236}">
                <a16:creationId xmlns:a16="http://schemas.microsoft.com/office/drawing/2014/main" id="{46A980B6-24F9-0030-3CB0-639260502F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6" b="17577"/>
          <a:stretch/>
        </p:blipFill>
        <p:spPr>
          <a:xfrm>
            <a:off x="1413162" y="1806498"/>
            <a:ext cx="9365672" cy="348053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2821219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4BE6EF5-8ED6-E190-956A-C886CDC0B246}"/>
              </a:ext>
            </a:extLst>
          </p:cNvPr>
          <p:cNvSpPr txBox="1"/>
          <p:nvPr/>
        </p:nvSpPr>
        <p:spPr>
          <a:xfrm>
            <a:off x="614362" y="5674140"/>
            <a:ext cx="1096327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rgbClr val="002060"/>
                </a:solidFill>
                <a:latin typeface="Montserrat" pitchFamily="2" charset="0"/>
              </a:rPr>
              <a:t>Festival Paralímpico Loterias Caixa em Santa Maria, Rio Grande do Sul.. Foto: Giovana Stefani/CPB.</a:t>
            </a:r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Pessoas na frente de uma bicicleta&#10;&#10;Descrição gerada automaticamente">
            <a:extLst>
              <a:ext uri="{FF2B5EF4-FFF2-40B4-BE49-F238E27FC236}">
                <a16:creationId xmlns:a16="http://schemas.microsoft.com/office/drawing/2014/main" id="{1855F4BC-4D5B-513D-0670-E40E82BBFE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873" y="1342092"/>
            <a:ext cx="6262254" cy="4173816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405741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446483-281C-82E4-BEFC-F36FAFEC8FE1}"/>
              </a:ext>
            </a:extLst>
          </p:cNvPr>
          <p:cNvSpPr txBox="1"/>
          <p:nvPr/>
        </p:nvSpPr>
        <p:spPr>
          <a:xfrm>
            <a:off x="614361" y="5630636"/>
            <a:ext cx="1096327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Festival Paralímpico Loterias Caixa em Santa Maria, Rio Grande do Sul.. Foto: Giovana Stefani/CPB.</a:t>
            </a: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Pessoas no ônibus&#10;&#10;Descrição gerada automaticamente com confiança média">
            <a:extLst>
              <a:ext uri="{FF2B5EF4-FFF2-40B4-BE49-F238E27FC236}">
                <a16:creationId xmlns:a16="http://schemas.microsoft.com/office/drawing/2014/main" id="{8A3C3068-E6BB-8FC1-0DC0-92677FD652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709" y="1415964"/>
            <a:ext cx="6040582" cy="4026072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3768959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4BE6EF5-8ED6-E190-956A-C886CDC0B246}"/>
              </a:ext>
            </a:extLst>
          </p:cNvPr>
          <p:cNvSpPr txBox="1"/>
          <p:nvPr/>
        </p:nvSpPr>
        <p:spPr>
          <a:xfrm>
            <a:off x="788533" y="5659627"/>
            <a:ext cx="1096327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rgbClr val="002060"/>
                </a:solidFill>
                <a:latin typeface="Montserrat" pitchFamily="2" charset="0"/>
              </a:rPr>
              <a:t>Festival Paralímpico Loterias Caixa em Santa Maria, Rio Grande do Sul.. Foto: Giovana Stefani/CPB.</a:t>
            </a: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Pessoas com uniforme de futebol&#10;&#10;Descrição gerada automaticamente com confiança baixa">
            <a:extLst>
              <a:ext uri="{FF2B5EF4-FFF2-40B4-BE49-F238E27FC236}">
                <a16:creationId xmlns:a16="http://schemas.microsoft.com/office/drawing/2014/main" id="{278E2DC6-060F-4391-EBC9-9208A02A05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291" y="1268191"/>
            <a:ext cx="6151418" cy="4099944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0598025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446483-281C-82E4-BEFC-F36FAFEC8FE1}"/>
              </a:ext>
            </a:extLst>
          </p:cNvPr>
          <p:cNvSpPr txBox="1"/>
          <p:nvPr/>
        </p:nvSpPr>
        <p:spPr>
          <a:xfrm>
            <a:off x="614361" y="5630636"/>
            <a:ext cx="1096327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Festival Paralímpico Loterias Caixa em Santa Maria, Rio Grande do Sul.. Foto: Giovana Stefani/CPB.</a:t>
            </a: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Uma imagem contendo homem, segurando, em pé, mesa&#10;&#10;Descrição gerada automaticamente">
            <a:extLst>
              <a:ext uri="{FF2B5EF4-FFF2-40B4-BE49-F238E27FC236}">
                <a16:creationId xmlns:a16="http://schemas.microsoft.com/office/drawing/2014/main" id="{F56FE692-AE15-128F-22B5-D66A1FCCC0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691" y="1480603"/>
            <a:ext cx="5846618" cy="3896794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219342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4BE6EF5-8ED6-E190-956A-C886CDC0B246}"/>
              </a:ext>
            </a:extLst>
          </p:cNvPr>
          <p:cNvSpPr txBox="1"/>
          <p:nvPr/>
        </p:nvSpPr>
        <p:spPr>
          <a:xfrm>
            <a:off x="788534" y="5674138"/>
            <a:ext cx="1096327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rgbClr val="002060"/>
                </a:solidFill>
                <a:latin typeface="Montserrat" pitchFamily="2" charset="0"/>
              </a:rPr>
              <a:t>Festival Paralímpico Loterias Caixa em Portão, Rio Grande do Sul. Foto: Vanessa Barbosa Rigon/CPB.</a:t>
            </a:r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Multidão de pessoas&#10;&#10;Descrição gerada automaticamente com confiança média">
            <a:extLst>
              <a:ext uri="{FF2B5EF4-FFF2-40B4-BE49-F238E27FC236}">
                <a16:creationId xmlns:a16="http://schemas.microsoft.com/office/drawing/2014/main" id="{F8271A7C-895D-BDDA-4869-F97D04720D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85" b="12258"/>
          <a:stretch/>
        </p:blipFill>
        <p:spPr>
          <a:xfrm>
            <a:off x="1593273" y="1501833"/>
            <a:ext cx="9005454" cy="3854334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9309290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446483-281C-82E4-BEFC-F36FAFEC8FE1}"/>
              </a:ext>
            </a:extLst>
          </p:cNvPr>
          <p:cNvSpPr txBox="1"/>
          <p:nvPr/>
        </p:nvSpPr>
        <p:spPr>
          <a:xfrm>
            <a:off x="614361" y="5630636"/>
            <a:ext cx="10963275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Festival Paralímpico Loterias Caixa em </a:t>
            </a:r>
            <a:r>
              <a:rPr lang="pt-BR" sz="1200" dirty="0" err="1">
                <a:solidFill>
                  <a:schemeClr val="bg1"/>
                </a:solidFill>
                <a:latin typeface="Montserrat" pitchFamily="2" charset="0"/>
              </a:rPr>
              <a:t>Gravatai</a:t>
            </a:r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, Rio Grande do Sul. Foto: Natali </a:t>
            </a:r>
            <a:r>
              <a:rPr lang="pt-BR" sz="1200" dirty="0" err="1">
                <a:solidFill>
                  <a:schemeClr val="bg1"/>
                </a:solidFill>
                <a:latin typeface="Montserrat" pitchFamily="2" charset="0"/>
              </a:rPr>
              <a:t>Szortyka</a:t>
            </a:r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/CPB.</a:t>
            </a:r>
            <a:endParaRPr lang="pt-BR" sz="1600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Pessoas na piscina azul&#10;&#10;Descrição gerada automaticamente">
            <a:extLst>
              <a:ext uri="{FF2B5EF4-FFF2-40B4-BE49-F238E27FC236}">
                <a16:creationId xmlns:a16="http://schemas.microsoft.com/office/drawing/2014/main" id="{406FD169-047D-5B60-983C-5F356CAB7D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255" y="1508306"/>
            <a:ext cx="5763490" cy="3841388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1795232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4BE6EF5-8ED6-E190-956A-C886CDC0B246}"/>
              </a:ext>
            </a:extLst>
          </p:cNvPr>
          <p:cNvSpPr txBox="1"/>
          <p:nvPr/>
        </p:nvSpPr>
        <p:spPr>
          <a:xfrm>
            <a:off x="788534" y="5638520"/>
            <a:ext cx="1096327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rgbClr val="002060"/>
                </a:solidFill>
                <a:latin typeface="Montserrat" pitchFamily="2" charset="0"/>
              </a:rPr>
              <a:t>Festival Paralímpico Loterias Caixa em Bagé, Rio Grande do Sul. Foto: Marcelo Pires/CPB.</a:t>
            </a:r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Uma imagem contendo pessoa, atletismo, esporte, cerca&#10;&#10;Descrição gerada automaticamente">
            <a:extLst>
              <a:ext uri="{FF2B5EF4-FFF2-40B4-BE49-F238E27FC236}">
                <a16:creationId xmlns:a16="http://schemas.microsoft.com/office/drawing/2014/main" id="{5643370A-461D-BD80-B2F7-B15A788756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554" y="1136072"/>
            <a:ext cx="6296892" cy="4197928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7288878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4DAD7678-E181-8D09-82AA-33ACC2A525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E93FE90-434E-7F2A-E8B5-DD7B39033780}"/>
              </a:ext>
            </a:extLst>
          </p:cNvPr>
          <p:cNvSpPr txBox="1"/>
          <p:nvPr/>
        </p:nvSpPr>
        <p:spPr>
          <a:xfrm>
            <a:off x="4378036" y="3713017"/>
            <a:ext cx="34359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Montserrat" panose="00000500000000000000" pitchFamily="2" charset="0"/>
              </a:rPr>
              <a:t>Obrigado!</a:t>
            </a:r>
          </a:p>
        </p:txBody>
      </p:sp>
    </p:spTree>
    <p:extLst>
      <p:ext uri="{BB962C8B-B14F-4D97-AF65-F5344CB8AC3E}">
        <p14:creationId xmlns:p14="http://schemas.microsoft.com/office/powerpoint/2010/main" val="2861135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62AE418-9B40-BBC1-5EA1-00DFDB4D01A3}"/>
              </a:ext>
            </a:extLst>
          </p:cNvPr>
          <p:cNvSpPr txBox="1"/>
          <p:nvPr/>
        </p:nvSpPr>
        <p:spPr>
          <a:xfrm>
            <a:off x="1084006" y="1579417"/>
            <a:ext cx="9902649" cy="5858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600"/>
              </a:lnSpc>
            </a:pP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A </a:t>
            </a:r>
            <a:r>
              <a:rPr lang="pt-BR" sz="1260" b="1" dirty="0">
                <a:solidFill>
                  <a:schemeClr val="bg1"/>
                </a:solidFill>
                <a:latin typeface="Montserrat" pitchFamily="2" charset="0"/>
              </a:rPr>
              <a:t>segunda edição do Festival Paralímpico Loterias Caixa 2023</a:t>
            </a: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 repetiu o recorde da etapa anterior, realizada em maio. Na manhã deste sábado, 23, 21 mil crianças e jovens se reuniram em 118 localidades nas 27 unidades federativas do Brasil. Durante o evento, organizado pelo Comitê Paralímpico Brasileiro (CPB), os participantes puderam experimentar modalidades paralímpicas por meio de atividades lúdicas e inclusiva.</a:t>
            </a:r>
          </a:p>
          <a:p>
            <a:pPr algn="just">
              <a:lnSpc>
                <a:spcPts val="1600"/>
              </a:lnSpc>
            </a:pP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Mendes e Duque de Caxias, no Rio de Janeiro; Santarém, Benevides e </a:t>
            </a:r>
            <a:r>
              <a:rPr lang="pt-BR" sz="1260" dirty="0" err="1">
                <a:solidFill>
                  <a:schemeClr val="bg1"/>
                </a:solidFill>
                <a:latin typeface="Montserrat" pitchFamily="2" charset="0"/>
              </a:rPr>
              <a:t>Bacarena</a:t>
            </a: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, no Pará; Araguaína, em Tocantins; Ituiutaba, em Minas Gerais; Bagé, no Rio Grande do Sul; São Bernado do Campo e Ourinhos, em São Paulo; Guarapari, no Espírito Santo; e Currais Novos, no Rio Grande do Norte, foram as locais que sediaram o projeto do CPB pela primeira vez na história.</a:t>
            </a:r>
          </a:p>
          <a:p>
            <a:pPr algn="just">
              <a:lnSpc>
                <a:spcPts val="1600"/>
              </a:lnSpc>
            </a:pP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Cada uma das sedes do Festival ofereceu quatro modalidades para experimentação. A maior parte delas integra o programa dos Jogos Paralímpicos, mas também houve espaço para modalidades que não estão no megaevento. Em Ribeirão Preto, o calor do sábado não impediu que o Centro de Referência do CPB promovesse a prática do </a:t>
            </a:r>
            <a:r>
              <a:rPr lang="pt-BR" sz="1260" dirty="0" err="1">
                <a:solidFill>
                  <a:schemeClr val="bg1"/>
                </a:solidFill>
                <a:latin typeface="Montserrat" pitchFamily="2" charset="0"/>
              </a:rPr>
              <a:t>rollerski</a:t>
            </a: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, modalidade que é oferece ali em parceria com a Confederação Brasileira de Desportos na Neve (CBDN).</a:t>
            </a:r>
          </a:p>
          <a:p>
            <a:pPr algn="just">
              <a:lnSpc>
                <a:spcPts val="1600"/>
              </a:lnSpc>
            </a:pP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O Festival foi realizado pela primeira vez em 2018, com 48 locais e mais de 7 mil crianças. Em 2019, o evento teve 70 sedes e recebeu mais de 10 mil inscritos. No ano seguinte, a ação foi cancelada devido à pandemia de Covid-19 e retornou em 2021, com 8 mil participantes em 70 núcleos. Em 2022, foram atendidas 15 mil crianças.</a:t>
            </a:r>
          </a:p>
          <a:p>
            <a:pPr algn="just">
              <a:lnSpc>
                <a:spcPts val="1600"/>
              </a:lnSpc>
            </a:pP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Já em 2023, o Festival Paralímpico passou a ter duas edições anuais. Em maio, o evento também contou com 21 mil participantes, somando um total de 42 mil inscrições acumuladas neste ano.</a:t>
            </a:r>
          </a:p>
          <a:p>
            <a:pPr>
              <a:lnSpc>
                <a:spcPts val="1600"/>
              </a:lnSpc>
            </a:pPr>
            <a:endParaRPr lang="pt-BR" sz="1260" dirty="0">
              <a:solidFill>
                <a:schemeClr val="bg1"/>
              </a:solidFill>
              <a:latin typeface="Montserrat" pitchFamily="2" charset="0"/>
            </a:endParaRPr>
          </a:p>
          <a:p>
            <a:pPr>
              <a:lnSpc>
                <a:spcPts val="1600"/>
              </a:lnSpc>
            </a:pPr>
            <a:r>
              <a:rPr lang="pt-BR" sz="1260" b="1" dirty="0">
                <a:solidFill>
                  <a:schemeClr val="bg1"/>
                </a:solidFill>
                <a:latin typeface="Montserrat" pitchFamily="2" charset="0"/>
              </a:rPr>
              <a:t>O Festival Paralímpico Loterias Caixa e os Centros de Referência Paralímpico contam com o patrocínio das Loterias Caixa</a:t>
            </a:r>
          </a:p>
          <a:p>
            <a:endParaRPr lang="pt-BR" sz="12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sz="12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sz="12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sz="12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sz="14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sz="14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sz="14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423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CBEA470-7414-02B1-66F7-5F793DF7436E}"/>
              </a:ext>
            </a:extLst>
          </p:cNvPr>
          <p:cNvSpPr txBox="1"/>
          <p:nvPr/>
        </p:nvSpPr>
        <p:spPr>
          <a:xfrm>
            <a:off x="1464036" y="1817913"/>
            <a:ext cx="926392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r>
              <a:rPr lang="pt-BR" sz="1200" dirty="0">
                <a:solidFill>
                  <a:schemeClr val="accent1">
                    <a:lumMod val="50000"/>
                  </a:schemeClr>
                </a:solidFill>
                <a:latin typeface="Montserrat" pitchFamily="2" charset="0"/>
              </a:rPr>
              <a:t>Festival Paralímpico Loterias Caixa no Parque </a:t>
            </a:r>
            <a:r>
              <a:rPr lang="pt-BR" sz="1200" dirty="0" err="1">
                <a:solidFill>
                  <a:schemeClr val="accent1">
                    <a:lumMod val="50000"/>
                  </a:schemeClr>
                </a:solidFill>
                <a:latin typeface="Montserrat" pitchFamily="2" charset="0"/>
              </a:rPr>
              <a:t>Ararigboia</a:t>
            </a:r>
            <a:r>
              <a:rPr lang="pt-BR" sz="1200" dirty="0">
                <a:solidFill>
                  <a:schemeClr val="accent1">
                    <a:lumMod val="50000"/>
                  </a:schemeClr>
                </a:solidFill>
                <a:latin typeface="Montserrat" pitchFamily="2" charset="0"/>
              </a:rPr>
              <a:t>, em Porto Alegre - RS. Foto: Fabiano </a:t>
            </a:r>
            <a:r>
              <a:rPr lang="pt-BR" sz="1200" dirty="0" err="1">
                <a:solidFill>
                  <a:schemeClr val="accent1">
                    <a:lumMod val="50000"/>
                  </a:schemeClr>
                </a:solidFill>
                <a:latin typeface="Montserrat" pitchFamily="2" charset="0"/>
              </a:rPr>
              <a:t>Scheck</a:t>
            </a:r>
            <a:r>
              <a:rPr lang="pt-BR" sz="1200" dirty="0">
                <a:solidFill>
                  <a:schemeClr val="accent1">
                    <a:lumMod val="50000"/>
                  </a:schemeClr>
                </a:solidFill>
                <a:latin typeface="Montserrat" pitchFamily="2" charset="0"/>
              </a:rPr>
              <a:t>/CPB.</a:t>
            </a:r>
            <a:endParaRPr lang="pt-BR" dirty="0">
              <a:solidFill>
                <a:schemeClr val="accent1">
                  <a:lumMod val="50000"/>
                </a:schemeClr>
              </a:solidFill>
              <a:latin typeface="Montserrat" pitchFamily="2" charset="0"/>
            </a:endParaRPr>
          </a:p>
        </p:txBody>
      </p:sp>
      <p:pic>
        <p:nvPicPr>
          <p:cNvPr id="4" name="Imagem 3" descr="Homem em pé com camisa azul&#10;&#10;Descrição gerada automaticamente com confiança média">
            <a:extLst>
              <a:ext uri="{FF2B5EF4-FFF2-40B4-BE49-F238E27FC236}">
                <a16:creationId xmlns:a16="http://schemas.microsoft.com/office/drawing/2014/main" id="{02B621DF-C3C4-1AE2-FBA6-6B101D2F9F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727" y="1254343"/>
            <a:ext cx="6234546" cy="4155350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694182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446483-281C-82E4-BEFC-F36FAFEC8FE1}"/>
              </a:ext>
            </a:extLst>
          </p:cNvPr>
          <p:cNvSpPr txBox="1"/>
          <p:nvPr/>
        </p:nvSpPr>
        <p:spPr>
          <a:xfrm>
            <a:off x="614361" y="5630636"/>
            <a:ext cx="1096327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Festival Paralímpico Loterias Caixa no Parque </a:t>
            </a:r>
            <a:r>
              <a:rPr lang="pt-BR" sz="1200" dirty="0" err="1">
                <a:solidFill>
                  <a:schemeClr val="bg1"/>
                </a:solidFill>
                <a:latin typeface="Montserrat" pitchFamily="2" charset="0"/>
              </a:rPr>
              <a:t>Ararigboia</a:t>
            </a:r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, em Porto Alegre - RS. Foto: Fabiano </a:t>
            </a:r>
            <a:r>
              <a:rPr lang="pt-BR" sz="1200" dirty="0" err="1">
                <a:solidFill>
                  <a:schemeClr val="bg1"/>
                </a:solidFill>
                <a:latin typeface="Montserrat" pitchFamily="2" charset="0"/>
              </a:rPr>
              <a:t>Scheck</a:t>
            </a:r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/CPB.</a:t>
            </a: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Uma imagem contendo pessoa, edifício, bola, atletismo&#10;&#10;Descrição gerada automaticamente">
            <a:extLst>
              <a:ext uri="{FF2B5EF4-FFF2-40B4-BE49-F238E27FC236}">
                <a16:creationId xmlns:a16="http://schemas.microsoft.com/office/drawing/2014/main" id="{58CC8037-74FA-AFF7-D46A-6DA14C11B1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146" y="1371600"/>
            <a:ext cx="6173708" cy="411480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666183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4BE6EF5-8ED6-E190-956A-C886CDC0B246}"/>
              </a:ext>
            </a:extLst>
          </p:cNvPr>
          <p:cNvSpPr txBox="1"/>
          <p:nvPr/>
        </p:nvSpPr>
        <p:spPr>
          <a:xfrm>
            <a:off x="614361" y="5646428"/>
            <a:ext cx="10963275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accent1">
                    <a:lumMod val="50000"/>
                  </a:schemeClr>
                </a:solidFill>
                <a:latin typeface="Montserrat" pitchFamily="2" charset="0"/>
              </a:rPr>
              <a:t>Festival Paralímpico Loterias Caixa no Parque </a:t>
            </a:r>
            <a:r>
              <a:rPr lang="pt-BR" sz="1200" dirty="0" err="1">
                <a:solidFill>
                  <a:schemeClr val="accent1">
                    <a:lumMod val="50000"/>
                  </a:schemeClr>
                </a:solidFill>
                <a:latin typeface="Montserrat" pitchFamily="2" charset="0"/>
              </a:rPr>
              <a:t>Ararigboia</a:t>
            </a:r>
            <a:r>
              <a:rPr lang="pt-BR" sz="1200" dirty="0">
                <a:solidFill>
                  <a:schemeClr val="accent1">
                    <a:lumMod val="50000"/>
                  </a:schemeClr>
                </a:solidFill>
                <a:latin typeface="Montserrat" pitchFamily="2" charset="0"/>
              </a:rPr>
              <a:t>, em Porto Alegre - RS. Foto: Fabiano </a:t>
            </a:r>
            <a:r>
              <a:rPr lang="pt-BR" sz="1200" dirty="0" err="1">
                <a:solidFill>
                  <a:schemeClr val="accent1">
                    <a:lumMod val="50000"/>
                  </a:schemeClr>
                </a:solidFill>
                <a:latin typeface="Montserrat" pitchFamily="2" charset="0"/>
              </a:rPr>
              <a:t>Scheck</a:t>
            </a:r>
            <a:r>
              <a:rPr lang="pt-BR" sz="1200" dirty="0">
                <a:solidFill>
                  <a:schemeClr val="accent1">
                    <a:lumMod val="50000"/>
                  </a:schemeClr>
                </a:solidFill>
                <a:latin typeface="Montserrat" pitchFamily="2" charset="0"/>
              </a:rPr>
              <a:t>/CPB.</a:t>
            </a: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Multidão de pessoas&#10;&#10;Descrição gerada automaticamente com confiança média">
            <a:extLst>
              <a:ext uri="{FF2B5EF4-FFF2-40B4-BE49-F238E27FC236}">
                <a16:creationId xmlns:a16="http://schemas.microsoft.com/office/drawing/2014/main" id="{F8A54D66-4643-8B35-372F-5ABF83E781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580" y="1180451"/>
            <a:ext cx="6206836" cy="4136880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615333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446483-281C-82E4-BEFC-F36FAFEC8FE1}"/>
              </a:ext>
            </a:extLst>
          </p:cNvPr>
          <p:cNvSpPr txBox="1"/>
          <p:nvPr/>
        </p:nvSpPr>
        <p:spPr>
          <a:xfrm>
            <a:off x="614361" y="5630636"/>
            <a:ext cx="1096327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Festival </a:t>
            </a:r>
            <a:r>
              <a:rPr lang="pt-BR" sz="1200" dirty="0" err="1">
                <a:solidFill>
                  <a:schemeClr val="bg1"/>
                </a:solidFill>
                <a:latin typeface="Montserrat" pitchFamily="2" charset="0"/>
              </a:rPr>
              <a:t>Paralimpico</a:t>
            </a:r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 Loterias Caixa na URI Santo </a:t>
            </a:r>
            <a:r>
              <a:rPr lang="pt-BR" sz="1200" dirty="0" err="1">
                <a:solidFill>
                  <a:schemeClr val="bg1"/>
                </a:solidFill>
                <a:latin typeface="Montserrat" pitchFamily="2" charset="0"/>
              </a:rPr>
              <a:t>Angelo</a:t>
            </a:r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, Rio Grande do Sul. Foto: Fernanda Both/CPB</a:t>
            </a:r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Pessoas praticando esporte em quadra&#10;&#10;Descrição gerada automaticamente com confiança média">
            <a:extLst>
              <a:ext uri="{FF2B5EF4-FFF2-40B4-BE49-F238E27FC236}">
                <a16:creationId xmlns:a16="http://schemas.microsoft.com/office/drawing/2014/main" id="{E623008B-40E2-C8D8-E335-E2BB73E569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709" y="1415965"/>
            <a:ext cx="6040582" cy="402607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2109238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4BE6EF5-8ED6-E190-956A-C886CDC0B246}"/>
              </a:ext>
            </a:extLst>
          </p:cNvPr>
          <p:cNvSpPr txBox="1"/>
          <p:nvPr/>
        </p:nvSpPr>
        <p:spPr>
          <a:xfrm>
            <a:off x="614362" y="5659627"/>
            <a:ext cx="10963275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rgbClr val="002060"/>
                </a:solidFill>
                <a:latin typeface="Montserrat" pitchFamily="2" charset="0"/>
              </a:rPr>
              <a:t>Festival </a:t>
            </a:r>
            <a:r>
              <a:rPr lang="pt-BR" sz="1200" dirty="0" err="1">
                <a:solidFill>
                  <a:srgbClr val="002060"/>
                </a:solidFill>
                <a:latin typeface="Montserrat" pitchFamily="2" charset="0"/>
              </a:rPr>
              <a:t>Paralimpico</a:t>
            </a:r>
            <a:r>
              <a:rPr lang="pt-BR" sz="1200" dirty="0">
                <a:solidFill>
                  <a:srgbClr val="002060"/>
                </a:solidFill>
                <a:latin typeface="Montserrat" pitchFamily="2" charset="0"/>
              </a:rPr>
              <a:t> Loterias Caixa na URI Santo </a:t>
            </a:r>
            <a:r>
              <a:rPr lang="pt-BR" sz="1200" dirty="0" err="1">
                <a:solidFill>
                  <a:srgbClr val="002060"/>
                </a:solidFill>
                <a:latin typeface="Montserrat" pitchFamily="2" charset="0"/>
              </a:rPr>
              <a:t>Angelo</a:t>
            </a:r>
            <a:r>
              <a:rPr lang="pt-BR" sz="1200" dirty="0">
                <a:solidFill>
                  <a:srgbClr val="002060"/>
                </a:solidFill>
                <a:latin typeface="Montserrat" pitchFamily="2" charset="0"/>
              </a:rPr>
              <a:t>, Rio Grande do Sul. Foto: Fernanda Both/CPB</a:t>
            </a:r>
          </a:p>
          <a:p>
            <a:pPr algn="ctr"/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Mulher de blusa azul&#10;&#10;Descrição gerada automaticamente com confiança média">
            <a:extLst>
              <a:ext uri="{FF2B5EF4-FFF2-40B4-BE49-F238E27FC236}">
                <a16:creationId xmlns:a16="http://schemas.microsoft.com/office/drawing/2014/main" id="{02B56D80-5812-087C-4581-EC2F5AFA6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127" y="1452901"/>
            <a:ext cx="5929746" cy="3952198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121687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446483-281C-82E4-BEFC-F36FAFEC8FE1}"/>
              </a:ext>
            </a:extLst>
          </p:cNvPr>
          <p:cNvSpPr txBox="1"/>
          <p:nvPr/>
        </p:nvSpPr>
        <p:spPr>
          <a:xfrm>
            <a:off x="614361" y="5558066"/>
            <a:ext cx="1096327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Festival </a:t>
            </a:r>
            <a:r>
              <a:rPr lang="pt-BR" sz="1200" dirty="0" err="1">
                <a:solidFill>
                  <a:schemeClr val="bg1"/>
                </a:solidFill>
                <a:latin typeface="Montserrat" pitchFamily="2" charset="0"/>
              </a:rPr>
              <a:t>Paralimpico</a:t>
            </a:r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 Loterias Caixa na URI Santo </a:t>
            </a:r>
            <a:r>
              <a:rPr lang="pt-BR" sz="1200" dirty="0" err="1">
                <a:solidFill>
                  <a:schemeClr val="bg1"/>
                </a:solidFill>
                <a:latin typeface="Montserrat" pitchFamily="2" charset="0"/>
              </a:rPr>
              <a:t>Angelo</a:t>
            </a:r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, Rio Grande do Sul. Foto: Fernanda Both/CPB</a:t>
            </a: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Homem com camiseta azul&#10;&#10;Descrição gerada automaticamente com confiança média">
            <a:extLst>
              <a:ext uri="{FF2B5EF4-FFF2-40B4-BE49-F238E27FC236}">
                <a16:creationId xmlns:a16="http://schemas.microsoft.com/office/drawing/2014/main" id="{093AAE15-968F-E0BD-3247-FD4628154B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689" y="1383621"/>
            <a:ext cx="5846618" cy="3896794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0674352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4BE6EF5-8ED6-E190-956A-C886CDC0B246}"/>
              </a:ext>
            </a:extLst>
          </p:cNvPr>
          <p:cNvSpPr txBox="1"/>
          <p:nvPr/>
        </p:nvSpPr>
        <p:spPr>
          <a:xfrm>
            <a:off x="614361" y="5630599"/>
            <a:ext cx="1096327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rgbClr val="002060"/>
                </a:solidFill>
                <a:latin typeface="Montserrat" pitchFamily="2" charset="0"/>
              </a:rPr>
              <a:t>Festival Paralímpico Loterias Caixa em Santiago, Rio </a:t>
            </a:r>
            <a:r>
              <a:rPr lang="pt-BR" sz="1200" dirty="0" err="1">
                <a:solidFill>
                  <a:srgbClr val="002060"/>
                </a:solidFill>
                <a:latin typeface="Montserrat" pitchFamily="2" charset="0"/>
              </a:rPr>
              <a:t>Grnde</a:t>
            </a:r>
            <a:r>
              <a:rPr lang="pt-BR" sz="1200" dirty="0">
                <a:solidFill>
                  <a:srgbClr val="002060"/>
                </a:solidFill>
                <a:latin typeface="Montserrat" pitchFamily="2" charset="0"/>
              </a:rPr>
              <a:t> do Sul. Foto: KAYO MACHADO/CPB.</a:t>
            </a:r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Multidão de pessoas&#10;&#10;Descrição gerada automaticamente com confiança média">
            <a:extLst>
              <a:ext uri="{FF2B5EF4-FFF2-40B4-BE49-F238E27FC236}">
                <a16:creationId xmlns:a16="http://schemas.microsoft.com/office/drawing/2014/main" id="{6E5A60F3-1ACD-E677-E415-9FCCC19E94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590" y="1537855"/>
            <a:ext cx="5674820" cy="3782290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69582564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bff6774-750c-4245-ad65-99ef46aea21c">
      <Terms xmlns="http://schemas.microsoft.com/office/infopath/2007/PartnerControls"/>
    </lcf76f155ced4ddcb4097134ff3c332f>
    <TaxCatchAll xmlns="b7d1abed-e25a-474c-905e-77acb143f0e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25B79401CB8DC47ADC906700D343C81" ma:contentTypeVersion="17" ma:contentTypeDescription="Crie um novo documento." ma:contentTypeScope="" ma:versionID="ed4b2aec5699b34f0e794987364cc876">
  <xsd:schema xmlns:xsd="http://www.w3.org/2001/XMLSchema" xmlns:xs="http://www.w3.org/2001/XMLSchema" xmlns:p="http://schemas.microsoft.com/office/2006/metadata/properties" xmlns:ns2="b7d1abed-e25a-474c-905e-77acb143f0e2" xmlns:ns3="fbff6774-750c-4245-ad65-99ef46aea21c" targetNamespace="http://schemas.microsoft.com/office/2006/metadata/properties" ma:root="true" ma:fieldsID="2e4e87b83249860fa4b9e9d417a20c36" ns2:_="" ns3:_="">
    <xsd:import namespace="b7d1abed-e25a-474c-905e-77acb143f0e2"/>
    <xsd:import namespace="fbff6774-750c-4245-ad65-99ef46aea21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d1abed-e25a-474c-905e-77acb143f0e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22401b90-0c96-4e3a-b931-255d8292a306}" ma:internalName="TaxCatchAll" ma:showField="CatchAllData" ma:web="b7d1abed-e25a-474c-905e-77acb143f0e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ff6774-750c-4245-ad65-99ef46aea2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fefdeb2f-85d3-4305-9d91-68db67b5aa2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068D9A3-8ED2-4CAC-8647-7347532C675B}">
  <ds:schemaRefs>
    <ds:schemaRef ds:uri="http://schemas.microsoft.com/office/2006/metadata/properties"/>
    <ds:schemaRef ds:uri="http://schemas.microsoft.com/office/infopath/2007/PartnerControls"/>
    <ds:schemaRef ds:uri="fbff6774-750c-4245-ad65-99ef46aea21c"/>
    <ds:schemaRef ds:uri="b7d1abed-e25a-474c-905e-77acb143f0e2"/>
  </ds:schemaRefs>
</ds:datastoreItem>
</file>

<file path=customXml/itemProps2.xml><?xml version="1.0" encoding="utf-8"?>
<ds:datastoreItem xmlns:ds="http://schemas.openxmlformats.org/officeDocument/2006/customXml" ds:itemID="{7EC36F5C-02AC-4025-944F-F99121DD5A6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D2FF7C5-84EB-4D95-9564-3353847B49C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7d1abed-e25a-474c-905e-77acb143f0e2"/>
    <ds:schemaRef ds:uri="fbff6774-750c-4245-ad65-99ef46aea2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347</TotalTime>
  <Words>658</Words>
  <Application>Microsoft Office PowerPoint</Application>
  <PresentationFormat>Widescreen</PresentationFormat>
  <Paragraphs>164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Lucas Julião</dc:creator>
  <cp:lastModifiedBy>Marcos Vinicius Martins Nascimento</cp:lastModifiedBy>
  <cp:revision>15</cp:revision>
  <dcterms:created xsi:type="dcterms:W3CDTF">2023-05-10T15:27:57Z</dcterms:created>
  <dcterms:modified xsi:type="dcterms:W3CDTF">2023-11-10T13:46:27Z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0x010100525B79401CB8DC47ADC906700D343C81</vt:lpwstr>
  </property>
  <property fmtid="{D5CDD505-2E9C-101B-9397-08002B2CF9AE}" pid="3" name="MediaServiceImageTags">
    <vt:lpwstr/>
  </property>
</Properties>
</file>