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1" r:id="rId5"/>
    <p:sldId id="257" r:id="rId6"/>
    <p:sldId id="259" r:id="rId7"/>
    <p:sldId id="258" r:id="rId8"/>
    <p:sldId id="260"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62" r:id="rId2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65E164-A5B9-9B7C-E841-D10E0C526E67}" v="2" dt="2023-05-10T16:56:51.725"/>
    <p1510:client id="{C433BC77-20C3-9A2F-85EF-603B08AF649E}" v="1" dt="2023-11-10T18:55:52.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os Vinicius Martins Nascimento" userId="S::marcos.nascimento@cpb.org.br::580091a1-8f70-492c-8a29-0161476a8130" providerId="AD" clId="Web-{C433BC77-20C3-9A2F-85EF-603B08AF649E}"/>
    <pc:docChg chg="modSld">
      <pc:chgData name="Marcos Vinicius Martins Nascimento" userId="S::marcos.nascimento@cpb.org.br::580091a1-8f70-492c-8a29-0161476a8130" providerId="AD" clId="Web-{C433BC77-20C3-9A2F-85EF-603B08AF649E}" dt="2023-11-10T18:55:52.702" v="0"/>
      <pc:docMkLst>
        <pc:docMk/>
      </pc:docMkLst>
      <pc:sldChg chg="modSp">
        <pc:chgData name="Marcos Vinicius Martins Nascimento" userId="S::marcos.nascimento@cpb.org.br::580091a1-8f70-492c-8a29-0161476a8130" providerId="AD" clId="Web-{C433BC77-20C3-9A2F-85EF-603B08AF649E}" dt="2023-11-10T18:55:52.702" v="0"/>
        <pc:sldMkLst>
          <pc:docMk/>
          <pc:sldMk cId="695825645" sldId="266"/>
        </pc:sldMkLst>
        <pc:picChg chg="mod">
          <ac:chgData name="Marcos Vinicius Martins Nascimento" userId="S::marcos.nascimento@cpb.org.br::580091a1-8f70-492c-8a29-0161476a8130" providerId="AD" clId="Web-{C433BC77-20C3-9A2F-85EF-603B08AF649E}" dt="2023-11-10T18:55:52.702" v="0"/>
          <ac:picMkLst>
            <pc:docMk/>
            <pc:sldMk cId="695825645" sldId="266"/>
            <ac:picMk id="4" creationId="{92B0C1AF-8477-13BE-B04E-EDBA5D826C42}"/>
          </ac:picMkLst>
        </pc:picChg>
      </pc:sldChg>
    </pc:docChg>
  </pc:docChgLst>
  <pc:docChgLst>
    <pc:chgData name="Carolina Pellizzaro Giovannoni" userId="S::carolina.giovannoni@cpb.org.br::8f12c0e3-f032-41f6-baf1-4dcefe7e8bec" providerId="AD" clId="Web-{9265E164-A5B9-9B7C-E841-D10E0C526E67}"/>
    <pc:docChg chg="sldOrd">
      <pc:chgData name="Carolina Pellizzaro Giovannoni" userId="S::carolina.giovannoni@cpb.org.br::8f12c0e3-f032-41f6-baf1-4dcefe7e8bec" providerId="AD" clId="Web-{9265E164-A5B9-9B7C-E841-D10E0C526E67}" dt="2023-05-10T16:56:51.725" v="1"/>
      <pc:docMkLst>
        <pc:docMk/>
      </pc:docMkLst>
      <pc:sldChg chg="ord">
        <pc:chgData name="Carolina Pellizzaro Giovannoni" userId="S::carolina.giovannoni@cpb.org.br::8f12c0e3-f032-41f6-baf1-4dcefe7e8bec" providerId="AD" clId="Web-{9265E164-A5B9-9B7C-E841-D10E0C526E67}" dt="2023-05-10T16:56:51.725" v="1"/>
        <pc:sldMkLst>
          <pc:docMk/>
          <pc:sldMk cId="67894047" sldId="256"/>
        </pc:sldMkLst>
      </pc:sldChg>
      <pc:sldChg chg="ord">
        <pc:chgData name="Carolina Pellizzaro Giovannoni" userId="S::carolina.giovannoni@cpb.org.br::8f12c0e3-f032-41f6-baf1-4dcefe7e8bec" providerId="AD" clId="Web-{9265E164-A5B9-9B7C-E841-D10E0C526E67}" dt="2023-05-10T16:56:48.428" v="0"/>
        <pc:sldMkLst>
          <pc:docMk/>
          <pc:sldMk cId="1131528399" sldId="26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22F5F5-D1FA-C9AC-B101-B0DDE2C57348}"/>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44A1DB48-33E7-AD01-E011-4E43BA1462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9EAFFFB1-6ECC-C7E5-70C6-087A6805C50E}"/>
              </a:ext>
            </a:extLst>
          </p:cNvPr>
          <p:cNvSpPr>
            <a:spLocks noGrp="1"/>
          </p:cNvSpPr>
          <p:nvPr>
            <p:ph type="dt" sz="half" idx="10"/>
          </p:nvPr>
        </p:nvSpPr>
        <p:spPr/>
        <p:txBody>
          <a:bodyPr/>
          <a:lstStyle/>
          <a:p>
            <a:fld id="{AD6442E0-B58B-4799-AB8B-787E6800C06E}" type="datetimeFigureOut">
              <a:rPr lang="pt-BR" smtClean="0"/>
              <a:t>10/11/2023</a:t>
            </a:fld>
            <a:endParaRPr lang="pt-BR"/>
          </a:p>
        </p:txBody>
      </p:sp>
      <p:sp>
        <p:nvSpPr>
          <p:cNvPr id="5" name="Espaço Reservado para Rodapé 4">
            <a:extLst>
              <a:ext uri="{FF2B5EF4-FFF2-40B4-BE49-F238E27FC236}">
                <a16:creationId xmlns:a16="http://schemas.microsoft.com/office/drawing/2014/main" id="{22D629DD-C6A3-2FAD-E4F4-F44609E6556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527875F-6F1C-83ED-3C61-DCDB28FD701E}"/>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2521031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002D50-35FE-393F-55AB-E3FEE24FD66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DF6F66B-81B7-F68B-D323-D057C8784B8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FC46703-AE57-9834-6180-922D1DBA9752}"/>
              </a:ext>
            </a:extLst>
          </p:cNvPr>
          <p:cNvSpPr>
            <a:spLocks noGrp="1"/>
          </p:cNvSpPr>
          <p:nvPr>
            <p:ph type="dt" sz="half" idx="10"/>
          </p:nvPr>
        </p:nvSpPr>
        <p:spPr/>
        <p:txBody>
          <a:bodyPr/>
          <a:lstStyle/>
          <a:p>
            <a:fld id="{AD6442E0-B58B-4799-AB8B-787E6800C06E}" type="datetimeFigureOut">
              <a:rPr lang="pt-BR" smtClean="0"/>
              <a:t>10/11/2023</a:t>
            </a:fld>
            <a:endParaRPr lang="pt-BR"/>
          </a:p>
        </p:txBody>
      </p:sp>
      <p:sp>
        <p:nvSpPr>
          <p:cNvPr id="5" name="Espaço Reservado para Rodapé 4">
            <a:extLst>
              <a:ext uri="{FF2B5EF4-FFF2-40B4-BE49-F238E27FC236}">
                <a16:creationId xmlns:a16="http://schemas.microsoft.com/office/drawing/2014/main" id="{599F95C5-10AF-4034-4912-6824283B85C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225DB7D-AD89-AB54-E1BB-61C3441ECC01}"/>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2001264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46D300C-EFA8-00DC-5338-2CC46394527F}"/>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04320980-7F4F-6803-F201-ABAFC7BAD1CE}"/>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64C4211-F717-A2E2-04C9-F804EA921FA0}"/>
              </a:ext>
            </a:extLst>
          </p:cNvPr>
          <p:cNvSpPr>
            <a:spLocks noGrp="1"/>
          </p:cNvSpPr>
          <p:nvPr>
            <p:ph type="dt" sz="half" idx="10"/>
          </p:nvPr>
        </p:nvSpPr>
        <p:spPr/>
        <p:txBody>
          <a:bodyPr/>
          <a:lstStyle/>
          <a:p>
            <a:fld id="{AD6442E0-B58B-4799-AB8B-787E6800C06E}" type="datetimeFigureOut">
              <a:rPr lang="pt-BR" smtClean="0"/>
              <a:t>10/11/2023</a:t>
            </a:fld>
            <a:endParaRPr lang="pt-BR"/>
          </a:p>
        </p:txBody>
      </p:sp>
      <p:sp>
        <p:nvSpPr>
          <p:cNvPr id="5" name="Espaço Reservado para Rodapé 4">
            <a:extLst>
              <a:ext uri="{FF2B5EF4-FFF2-40B4-BE49-F238E27FC236}">
                <a16:creationId xmlns:a16="http://schemas.microsoft.com/office/drawing/2014/main" id="{4577542B-E13F-C859-5DC5-70658958622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D2C6CAC-3EB6-46D4-15CD-F1CA1ECFCEC6}"/>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6839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ADD9F7-2AB6-7745-1150-88ACC230C03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E02665D-8272-1FC5-B681-8A394984C6B8}"/>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FCE6848-9BCC-5A08-42AF-257DA16C0971}"/>
              </a:ext>
            </a:extLst>
          </p:cNvPr>
          <p:cNvSpPr>
            <a:spLocks noGrp="1"/>
          </p:cNvSpPr>
          <p:nvPr>
            <p:ph type="dt" sz="half" idx="10"/>
          </p:nvPr>
        </p:nvSpPr>
        <p:spPr/>
        <p:txBody>
          <a:bodyPr/>
          <a:lstStyle/>
          <a:p>
            <a:fld id="{AD6442E0-B58B-4799-AB8B-787E6800C06E}" type="datetimeFigureOut">
              <a:rPr lang="pt-BR" smtClean="0"/>
              <a:t>10/11/2023</a:t>
            </a:fld>
            <a:endParaRPr lang="pt-BR"/>
          </a:p>
        </p:txBody>
      </p:sp>
      <p:sp>
        <p:nvSpPr>
          <p:cNvPr id="5" name="Espaço Reservado para Rodapé 4">
            <a:extLst>
              <a:ext uri="{FF2B5EF4-FFF2-40B4-BE49-F238E27FC236}">
                <a16:creationId xmlns:a16="http://schemas.microsoft.com/office/drawing/2014/main" id="{ABF813ED-FF4E-9643-923F-37D8938BE8A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567B617-7262-6512-013E-0B62441E054B}"/>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3383727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2C8F9D-55E3-5ACB-A571-0A7C0B0307D1}"/>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A99E46D-2D5A-94A7-FD9B-17ADEF35DB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04A38390-B194-4145-8ED2-82601D4FA25E}"/>
              </a:ext>
            </a:extLst>
          </p:cNvPr>
          <p:cNvSpPr>
            <a:spLocks noGrp="1"/>
          </p:cNvSpPr>
          <p:nvPr>
            <p:ph type="dt" sz="half" idx="10"/>
          </p:nvPr>
        </p:nvSpPr>
        <p:spPr/>
        <p:txBody>
          <a:bodyPr/>
          <a:lstStyle/>
          <a:p>
            <a:fld id="{AD6442E0-B58B-4799-AB8B-787E6800C06E}" type="datetimeFigureOut">
              <a:rPr lang="pt-BR" smtClean="0"/>
              <a:t>10/11/2023</a:t>
            </a:fld>
            <a:endParaRPr lang="pt-BR"/>
          </a:p>
        </p:txBody>
      </p:sp>
      <p:sp>
        <p:nvSpPr>
          <p:cNvPr id="5" name="Espaço Reservado para Rodapé 4">
            <a:extLst>
              <a:ext uri="{FF2B5EF4-FFF2-40B4-BE49-F238E27FC236}">
                <a16:creationId xmlns:a16="http://schemas.microsoft.com/office/drawing/2014/main" id="{5745D43B-99F5-D227-B821-4D14AC75364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59C0069-5A29-E45B-7A64-525B00B34A1D}"/>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3803108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037070-D8FD-DDCD-A62F-874C9D425EB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E2671B1-AC03-1EDF-6D25-856C690ABE1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C701631F-B5C5-977A-E272-FD94A87FD704}"/>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DB6382D6-0860-8A38-65D8-6DDF6AC513C3}"/>
              </a:ext>
            </a:extLst>
          </p:cNvPr>
          <p:cNvSpPr>
            <a:spLocks noGrp="1"/>
          </p:cNvSpPr>
          <p:nvPr>
            <p:ph type="dt" sz="half" idx="10"/>
          </p:nvPr>
        </p:nvSpPr>
        <p:spPr/>
        <p:txBody>
          <a:bodyPr/>
          <a:lstStyle/>
          <a:p>
            <a:fld id="{AD6442E0-B58B-4799-AB8B-787E6800C06E}" type="datetimeFigureOut">
              <a:rPr lang="pt-BR" smtClean="0"/>
              <a:t>10/11/2023</a:t>
            </a:fld>
            <a:endParaRPr lang="pt-BR"/>
          </a:p>
        </p:txBody>
      </p:sp>
      <p:sp>
        <p:nvSpPr>
          <p:cNvPr id="6" name="Espaço Reservado para Rodapé 5">
            <a:extLst>
              <a:ext uri="{FF2B5EF4-FFF2-40B4-BE49-F238E27FC236}">
                <a16:creationId xmlns:a16="http://schemas.microsoft.com/office/drawing/2014/main" id="{7F377321-7305-C585-745C-5003127E1EF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06493CF-CF4C-7AD4-4BBC-B29A492AFA1F}"/>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4180067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7E3699-A2F1-68F0-4CD1-483930128CD7}"/>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AF55C26E-AB78-551A-8D17-C11517C80F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0E02222C-7137-FA1D-9253-EF70DDFE35D4}"/>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6DA1F3E6-B67B-70FA-70B0-4306FC1020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3C3C4BD-CC3A-6968-9784-B8B5AB26CD8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A9E2CBB5-5646-4E8E-3047-6EE36E7F37F8}"/>
              </a:ext>
            </a:extLst>
          </p:cNvPr>
          <p:cNvSpPr>
            <a:spLocks noGrp="1"/>
          </p:cNvSpPr>
          <p:nvPr>
            <p:ph type="dt" sz="half" idx="10"/>
          </p:nvPr>
        </p:nvSpPr>
        <p:spPr/>
        <p:txBody>
          <a:bodyPr/>
          <a:lstStyle/>
          <a:p>
            <a:fld id="{AD6442E0-B58B-4799-AB8B-787E6800C06E}" type="datetimeFigureOut">
              <a:rPr lang="pt-BR" smtClean="0"/>
              <a:t>10/11/2023</a:t>
            </a:fld>
            <a:endParaRPr lang="pt-BR"/>
          </a:p>
        </p:txBody>
      </p:sp>
      <p:sp>
        <p:nvSpPr>
          <p:cNvPr id="8" name="Espaço Reservado para Rodapé 7">
            <a:extLst>
              <a:ext uri="{FF2B5EF4-FFF2-40B4-BE49-F238E27FC236}">
                <a16:creationId xmlns:a16="http://schemas.microsoft.com/office/drawing/2014/main" id="{55909AED-E4FD-B493-BD70-669D9A8AE632}"/>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61324F2E-8DA4-C1C2-B1E1-FCD60943714B}"/>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3240857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593CC-930E-055F-4F25-30906FD9AD0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6A0CB81E-C9AA-6477-30AC-5B81FDE9BDC8}"/>
              </a:ext>
            </a:extLst>
          </p:cNvPr>
          <p:cNvSpPr>
            <a:spLocks noGrp="1"/>
          </p:cNvSpPr>
          <p:nvPr>
            <p:ph type="dt" sz="half" idx="10"/>
          </p:nvPr>
        </p:nvSpPr>
        <p:spPr/>
        <p:txBody>
          <a:bodyPr/>
          <a:lstStyle/>
          <a:p>
            <a:fld id="{AD6442E0-B58B-4799-AB8B-787E6800C06E}" type="datetimeFigureOut">
              <a:rPr lang="pt-BR" smtClean="0"/>
              <a:t>10/11/2023</a:t>
            </a:fld>
            <a:endParaRPr lang="pt-BR"/>
          </a:p>
        </p:txBody>
      </p:sp>
      <p:sp>
        <p:nvSpPr>
          <p:cNvPr id="4" name="Espaço Reservado para Rodapé 3">
            <a:extLst>
              <a:ext uri="{FF2B5EF4-FFF2-40B4-BE49-F238E27FC236}">
                <a16:creationId xmlns:a16="http://schemas.microsoft.com/office/drawing/2014/main" id="{FFA44F9E-24A8-BAA3-67D5-3F0151BC1B75}"/>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87189617-2CA6-3662-AF03-7E13F81BB046}"/>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2792977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94E83C8-CA88-5393-FCA3-B37A3225D21B}"/>
              </a:ext>
            </a:extLst>
          </p:cNvPr>
          <p:cNvSpPr>
            <a:spLocks noGrp="1"/>
          </p:cNvSpPr>
          <p:nvPr>
            <p:ph type="dt" sz="half" idx="10"/>
          </p:nvPr>
        </p:nvSpPr>
        <p:spPr/>
        <p:txBody>
          <a:bodyPr/>
          <a:lstStyle/>
          <a:p>
            <a:fld id="{AD6442E0-B58B-4799-AB8B-787E6800C06E}" type="datetimeFigureOut">
              <a:rPr lang="pt-BR" smtClean="0"/>
              <a:t>10/11/2023</a:t>
            </a:fld>
            <a:endParaRPr lang="pt-BR"/>
          </a:p>
        </p:txBody>
      </p:sp>
      <p:sp>
        <p:nvSpPr>
          <p:cNvPr id="3" name="Espaço Reservado para Rodapé 2">
            <a:extLst>
              <a:ext uri="{FF2B5EF4-FFF2-40B4-BE49-F238E27FC236}">
                <a16:creationId xmlns:a16="http://schemas.microsoft.com/office/drawing/2014/main" id="{5B883EC4-8F9E-886F-EAA7-758F9E8A60F4}"/>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1DDAF0F5-1CB9-F163-8D5A-0B618AE9856E}"/>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2513247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FD1ED4-6842-A28B-1A51-2A0BB65C841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D301429D-5DC0-841E-5211-F9E810EA46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17184FC9-1E2B-4A58-5C2E-7558DBC5B5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C49AA3A-8F40-A109-0754-242696B6F039}"/>
              </a:ext>
            </a:extLst>
          </p:cNvPr>
          <p:cNvSpPr>
            <a:spLocks noGrp="1"/>
          </p:cNvSpPr>
          <p:nvPr>
            <p:ph type="dt" sz="half" idx="10"/>
          </p:nvPr>
        </p:nvSpPr>
        <p:spPr/>
        <p:txBody>
          <a:bodyPr/>
          <a:lstStyle/>
          <a:p>
            <a:fld id="{AD6442E0-B58B-4799-AB8B-787E6800C06E}" type="datetimeFigureOut">
              <a:rPr lang="pt-BR" smtClean="0"/>
              <a:t>10/11/2023</a:t>
            </a:fld>
            <a:endParaRPr lang="pt-BR"/>
          </a:p>
        </p:txBody>
      </p:sp>
      <p:sp>
        <p:nvSpPr>
          <p:cNvPr id="6" name="Espaço Reservado para Rodapé 5">
            <a:extLst>
              <a:ext uri="{FF2B5EF4-FFF2-40B4-BE49-F238E27FC236}">
                <a16:creationId xmlns:a16="http://schemas.microsoft.com/office/drawing/2014/main" id="{C3D97B89-DC08-56F8-20D6-990505B2569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E061D15-121F-F12A-A041-539058EA7C7F}"/>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770826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476947-2556-73B0-DD07-68592907D0F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FF92CAD6-FBB5-32A8-FE4E-5C52DEE068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70CF3876-0007-1A4B-64C2-215D5F8575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663F0EF-26BB-2667-D9C7-12B4A738E21F}"/>
              </a:ext>
            </a:extLst>
          </p:cNvPr>
          <p:cNvSpPr>
            <a:spLocks noGrp="1"/>
          </p:cNvSpPr>
          <p:nvPr>
            <p:ph type="dt" sz="half" idx="10"/>
          </p:nvPr>
        </p:nvSpPr>
        <p:spPr/>
        <p:txBody>
          <a:bodyPr/>
          <a:lstStyle/>
          <a:p>
            <a:fld id="{AD6442E0-B58B-4799-AB8B-787E6800C06E}" type="datetimeFigureOut">
              <a:rPr lang="pt-BR" smtClean="0"/>
              <a:t>10/11/2023</a:t>
            </a:fld>
            <a:endParaRPr lang="pt-BR"/>
          </a:p>
        </p:txBody>
      </p:sp>
      <p:sp>
        <p:nvSpPr>
          <p:cNvPr id="6" name="Espaço Reservado para Rodapé 5">
            <a:extLst>
              <a:ext uri="{FF2B5EF4-FFF2-40B4-BE49-F238E27FC236}">
                <a16:creationId xmlns:a16="http://schemas.microsoft.com/office/drawing/2014/main" id="{2CCFEB97-63B8-4772-AA4E-4D37C0053D3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A24D654-D222-9966-4652-0DADA8E095DB}"/>
              </a:ext>
            </a:extLst>
          </p:cNvPr>
          <p:cNvSpPr>
            <a:spLocks noGrp="1"/>
          </p:cNvSpPr>
          <p:nvPr>
            <p:ph type="sldNum" sz="quarter" idx="12"/>
          </p:nvPr>
        </p:nvSpPr>
        <p:spPr/>
        <p:txBody>
          <a:bodyPr/>
          <a:lstStyle/>
          <a:p>
            <a:fld id="{11E336AD-FAE5-41BE-8416-F232705633C7}" type="slidenum">
              <a:rPr lang="pt-BR" smtClean="0"/>
              <a:t>‹nº›</a:t>
            </a:fld>
            <a:endParaRPr lang="pt-BR"/>
          </a:p>
        </p:txBody>
      </p:sp>
    </p:spTree>
    <p:extLst>
      <p:ext uri="{BB962C8B-B14F-4D97-AF65-F5344CB8AC3E}">
        <p14:creationId xmlns:p14="http://schemas.microsoft.com/office/powerpoint/2010/main" val="3427013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60B79A6-B80A-D9C6-2E4E-2012368CB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78A93CC6-F23D-86B8-74E3-8F69B36949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56E7E2E-9793-35F8-8EF1-E2563D94B5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442E0-B58B-4799-AB8B-787E6800C06E}" type="datetimeFigureOut">
              <a:rPr lang="pt-BR" smtClean="0"/>
              <a:t>10/11/2023</a:t>
            </a:fld>
            <a:endParaRPr lang="pt-BR"/>
          </a:p>
        </p:txBody>
      </p:sp>
      <p:sp>
        <p:nvSpPr>
          <p:cNvPr id="5" name="Espaço Reservado para Rodapé 4">
            <a:extLst>
              <a:ext uri="{FF2B5EF4-FFF2-40B4-BE49-F238E27FC236}">
                <a16:creationId xmlns:a16="http://schemas.microsoft.com/office/drawing/2014/main" id="{48431B46-026A-17E8-72A4-377FDEFEE9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163F088B-6735-648D-4EAC-44C3084015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E336AD-FAE5-41BE-8416-F232705633C7}" type="slidenum">
              <a:rPr lang="pt-BR" smtClean="0"/>
              <a:t>‹nº›</a:t>
            </a:fld>
            <a:endParaRPr lang="pt-BR"/>
          </a:p>
        </p:txBody>
      </p:sp>
    </p:spTree>
    <p:extLst>
      <p:ext uri="{BB962C8B-B14F-4D97-AF65-F5344CB8AC3E}">
        <p14:creationId xmlns:p14="http://schemas.microsoft.com/office/powerpoint/2010/main" val="2529118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m 2" descr="Interface gráfica do usuário, Site&#10;&#10;Descrição gerada automaticamente">
            <a:extLst>
              <a:ext uri="{FF2B5EF4-FFF2-40B4-BE49-F238E27FC236}">
                <a16:creationId xmlns:a16="http://schemas.microsoft.com/office/drawing/2014/main" id="{5A79A522-D152-E2B2-1712-8A5C4A095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5" name="CaixaDeTexto 4">
            <a:extLst>
              <a:ext uri="{FF2B5EF4-FFF2-40B4-BE49-F238E27FC236}">
                <a16:creationId xmlns:a16="http://schemas.microsoft.com/office/drawing/2014/main" id="{76A8E1EF-EE2F-B20B-0D7E-33D1C6FB29C5}"/>
              </a:ext>
            </a:extLst>
          </p:cNvPr>
          <p:cNvSpPr txBox="1"/>
          <p:nvPr/>
        </p:nvSpPr>
        <p:spPr>
          <a:xfrm>
            <a:off x="3519050" y="3657600"/>
            <a:ext cx="4904510" cy="646331"/>
          </a:xfrm>
          <a:prstGeom prst="rect">
            <a:avLst/>
          </a:prstGeom>
          <a:noFill/>
        </p:spPr>
        <p:txBody>
          <a:bodyPr wrap="square" rtlCol="0">
            <a:spAutoFit/>
          </a:bodyPr>
          <a:lstStyle/>
          <a:p>
            <a:pPr algn="ctr"/>
            <a:r>
              <a:rPr lang="pt-BR" sz="3600" b="1" dirty="0">
                <a:solidFill>
                  <a:schemeClr val="bg1"/>
                </a:solidFill>
                <a:latin typeface="Montserrat" panose="00000500000000000000" pitchFamily="2" charset="0"/>
              </a:rPr>
              <a:t>PARANÁ</a:t>
            </a:r>
          </a:p>
        </p:txBody>
      </p:sp>
    </p:spTree>
    <p:extLst>
      <p:ext uri="{BB962C8B-B14F-4D97-AF65-F5344CB8AC3E}">
        <p14:creationId xmlns:p14="http://schemas.microsoft.com/office/powerpoint/2010/main" val="1131528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1446483-281C-82E4-BEFC-F36FAFEC8FE1}"/>
              </a:ext>
            </a:extLst>
          </p:cNvPr>
          <p:cNvSpPr txBox="1"/>
          <p:nvPr/>
        </p:nvSpPr>
        <p:spPr>
          <a:xfrm>
            <a:off x="614361" y="5630636"/>
            <a:ext cx="10963275" cy="2800767"/>
          </a:xfrm>
          <a:prstGeom prst="rect">
            <a:avLst/>
          </a:prstGeom>
          <a:noFill/>
        </p:spPr>
        <p:txBody>
          <a:bodyPr wrap="square" rtlCol="0">
            <a:spAutoFit/>
          </a:bodyPr>
          <a:lstStyle/>
          <a:p>
            <a:pPr algn="ctr"/>
            <a:r>
              <a:rPr lang="pt-BR" sz="1200" dirty="0">
                <a:solidFill>
                  <a:schemeClr val="bg1"/>
                </a:solidFill>
                <a:latin typeface="Montserrat" pitchFamily="2" charset="0"/>
              </a:rPr>
              <a:t>Festival Paralímpico Loterias Caixa em Maringá, no Paraná. Foto: Rene </a:t>
            </a:r>
            <a:r>
              <a:rPr lang="pt-BR" sz="1200" dirty="0" err="1">
                <a:solidFill>
                  <a:schemeClr val="bg1"/>
                </a:solidFill>
                <a:latin typeface="Montserrat" pitchFamily="2" charset="0"/>
              </a:rPr>
              <a:t>Doff</a:t>
            </a:r>
            <a:r>
              <a:rPr lang="pt-BR" sz="1200" dirty="0">
                <a:solidFill>
                  <a:schemeClr val="bg1"/>
                </a:solidFill>
                <a:latin typeface="Montserrat" pitchFamily="2" charset="0"/>
              </a:rPr>
              <a:t>/CPB.</a:t>
            </a:r>
            <a:endParaRPr lang="pt-BR" sz="1600"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p:txBody>
      </p:sp>
      <p:pic>
        <p:nvPicPr>
          <p:cNvPr id="4" name="Imagem 3" descr="Homem ao lado de bicicleta&#10;&#10;Descrição gerada automaticamente com confiança baixa">
            <a:extLst>
              <a:ext uri="{FF2B5EF4-FFF2-40B4-BE49-F238E27FC236}">
                <a16:creationId xmlns:a16="http://schemas.microsoft.com/office/drawing/2014/main" id="{A5BB5B5F-CFBD-6035-4A44-7415F7A4C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9564" y="1425199"/>
            <a:ext cx="6012872" cy="4007602"/>
          </a:xfrm>
          <a:prstGeom prst="rect">
            <a:avLst/>
          </a:prstGeom>
          <a:ln w="76200">
            <a:solidFill>
              <a:schemeClr val="bg1"/>
            </a:solidFill>
          </a:ln>
        </p:spPr>
      </p:pic>
    </p:spTree>
    <p:extLst>
      <p:ext uri="{BB962C8B-B14F-4D97-AF65-F5344CB8AC3E}">
        <p14:creationId xmlns:p14="http://schemas.microsoft.com/office/powerpoint/2010/main" val="3282121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4BE6EF5-8ED6-E190-956A-C886CDC0B246}"/>
              </a:ext>
            </a:extLst>
          </p:cNvPr>
          <p:cNvSpPr txBox="1"/>
          <p:nvPr/>
        </p:nvSpPr>
        <p:spPr>
          <a:xfrm>
            <a:off x="614362" y="5674140"/>
            <a:ext cx="10963275" cy="3600986"/>
          </a:xfrm>
          <a:prstGeom prst="rect">
            <a:avLst/>
          </a:prstGeom>
          <a:noFill/>
        </p:spPr>
        <p:txBody>
          <a:bodyPr wrap="square" rtlCol="0">
            <a:spAutoFit/>
          </a:bodyPr>
          <a:lstStyle/>
          <a:p>
            <a:pPr algn="ctr"/>
            <a:r>
              <a:rPr lang="pt-BR" sz="1200" dirty="0">
                <a:solidFill>
                  <a:srgbClr val="002060"/>
                </a:solidFill>
                <a:latin typeface="Montserrat" pitchFamily="2" charset="0"/>
              </a:rPr>
              <a:t>Festival Paralímpico Loterias Caixa no Ciro Nardi, em Cascavel, Paraná. Foto: </a:t>
            </a:r>
            <a:r>
              <a:rPr lang="pt-BR" sz="1200" dirty="0" err="1">
                <a:solidFill>
                  <a:srgbClr val="002060"/>
                </a:solidFill>
                <a:latin typeface="Montserrat" pitchFamily="2" charset="0"/>
              </a:rPr>
              <a:t>Daividy</a:t>
            </a:r>
            <a:r>
              <a:rPr lang="pt-BR" sz="1200" dirty="0">
                <a:solidFill>
                  <a:srgbClr val="002060"/>
                </a:solidFill>
                <a:latin typeface="Montserrat" pitchFamily="2" charset="0"/>
              </a:rPr>
              <a:t> dos Santos/CPB </a:t>
            </a:r>
            <a:endParaRPr lang="pt-BR" dirty="0">
              <a:solidFill>
                <a:srgbClr val="002060"/>
              </a:solidFill>
              <a:latin typeface="Montserrat" pitchFamily="2" charset="0"/>
            </a:endParaRPr>
          </a:p>
          <a:p>
            <a:endParaRPr lang="pt-BR" dirty="0">
              <a:solidFill>
                <a:srgbClr val="002060"/>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p:txBody>
      </p:sp>
      <p:pic>
        <p:nvPicPr>
          <p:cNvPr id="4" name="Imagem 3" descr="Pessoa com a mão no palco&#10;&#10;Descrição gerada automaticamente">
            <a:extLst>
              <a:ext uri="{FF2B5EF4-FFF2-40B4-BE49-F238E27FC236}">
                <a16:creationId xmlns:a16="http://schemas.microsoft.com/office/drawing/2014/main" id="{D050EE01-B952-3F7A-6533-7BB578A4B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08" y="1203552"/>
            <a:ext cx="6345382" cy="4229222"/>
          </a:xfrm>
          <a:prstGeom prst="rect">
            <a:avLst/>
          </a:prstGeom>
          <a:ln w="76200">
            <a:solidFill>
              <a:srgbClr val="002060"/>
            </a:solidFill>
          </a:ln>
        </p:spPr>
      </p:pic>
    </p:spTree>
    <p:extLst>
      <p:ext uri="{BB962C8B-B14F-4D97-AF65-F5344CB8AC3E}">
        <p14:creationId xmlns:p14="http://schemas.microsoft.com/office/powerpoint/2010/main" val="240574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1446483-281C-82E4-BEFC-F36FAFEC8FE1}"/>
              </a:ext>
            </a:extLst>
          </p:cNvPr>
          <p:cNvSpPr txBox="1"/>
          <p:nvPr/>
        </p:nvSpPr>
        <p:spPr>
          <a:xfrm>
            <a:off x="614361" y="5630636"/>
            <a:ext cx="10963275" cy="3108543"/>
          </a:xfrm>
          <a:prstGeom prst="rect">
            <a:avLst/>
          </a:prstGeom>
          <a:noFill/>
        </p:spPr>
        <p:txBody>
          <a:bodyPr wrap="square" rtlCol="0">
            <a:spAutoFit/>
          </a:bodyPr>
          <a:lstStyle/>
          <a:p>
            <a:pPr algn="ctr"/>
            <a:r>
              <a:rPr lang="pt-BR" sz="1200" dirty="0">
                <a:solidFill>
                  <a:schemeClr val="bg1"/>
                </a:solidFill>
                <a:latin typeface="Montserrat" pitchFamily="2" charset="0"/>
              </a:rPr>
              <a:t>Festival Paralímpico Loterias Caixa no Ciro Nardi, em Cascavel, Paraná. Foto: </a:t>
            </a:r>
            <a:r>
              <a:rPr lang="pt-BR" sz="1200" dirty="0" err="1">
                <a:solidFill>
                  <a:schemeClr val="bg1"/>
                </a:solidFill>
                <a:latin typeface="Montserrat" pitchFamily="2" charset="0"/>
              </a:rPr>
              <a:t>Daividy</a:t>
            </a:r>
            <a:r>
              <a:rPr lang="pt-BR" sz="1200" dirty="0">
                <a:solidFill>
                  <a:schemeClr val="bg1"/>
                </a:solidFill>
                <a:latin typeface="Montserrat" pitchFamily="2" charset="0"/>
              </a:rPr>
              <a:t> dos Santos/CPB </a:t>
            </a: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p:txBody>
      </p:sp>
      <p:pic>
        <p:nvPicPr>
          <p:cNvPr id="4" name="Imagem 3" descr="Pessoas em pé na grama&#10;&#10;Descrição gerada automaticamente">
            <a:extLst>
              <a:ext uri="{FF2B5EF4-FFF2-40B4-BE49-F238E27FC236}">
                <a16:creationId xmlns:a16="http://schemas.microsoft.com/office/drawing/2014/main" id="{260A27C4-2324-011F-D90A-29704ADED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291" y="1379028"/>
            <a:ext cx="6151418" cy="4099944"/>
          </a:xfrm>
          <a:prstGeom prst="rect">
            <a:avLst/>
          </a:prstGeom>
          <a:ln w="76200">
            <a:solidFill>
              <a:schemeClr val="bg1"/>
            </a:solidFill>
          </a:ln>
        </p:spPr>
      </p:pic>
    </p:spTree>
    <p:extLst>
      <p:ext uri="{BB962C8B-B14F-4D97-AF65-F5344CB8AC3E}">
        <p14:creationId xmlns:p14="http://schemas.microsoft.com/office/powerpoint/2010/main" val="1376895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4BE6EF5-8ED6-E190-956A-C886CDC0B246}"/>
              </a:ext>
            </a:extLst>
          </p:cNvPr>
          <p:cNvSpPr txBox="1"/>
          <p:nvPr/>
        </p:nvSpPr>
        <p:spPr>
          <a:xfrm>
            <a:off x="788533" y="5659627"/>
            <a:ext cx="10963275" cy="3970318"/>
          </a:xfrm>
          <a:prstGeom prst="rect">
            <a:avLst/>
          </a:prstGeom>
          <a:noFill/>
        </p:spPr>
        <p:txBody>
          <a:bodyPr wrap="square" rtlCol="0">
            <a:spAutoFit/>
          </a:bodyPr>
          <a:lstStyle/>
          <a:p>
            <a:pPr algn="ctr"/>
            <a:r>
              <a:rPr lang="pt-BR" sz="1200" dirty="0">
                <a:solidFill>
                  <a:srgbClr val="002060"/>
                </a:solidFill>
                <a:latin typeface="Montserrat" pitchFamily="2" charset="0"/>
              </a:rPr>
              <a:t>Festival Paralímpico Loterias Caixa no Ciro Nardi, em Cascavel, Paraná. Foto: </a:t>
            </a:r>
            <a:r>
              <a:rPr lang="pt-BR" sz="1200" dirty="0" err="1">
                <a:solidFill>
                  <a:srgbClr val="002060"/>
                </a:solidFill>
                <a:latin typeface="Montserrat" pitchFamily="2" charset="0"/>
              </a:rPr>
              <a:t>Daividy</a:t>
            </a:r>
            <a:r>
              <a:rPr lang="pt-BR" sz="1200" dirty="0">
                <a:solidFill>
                  <a:srgbClr val="002060"/>
                </a:solidFill>
                <a:latin typeface="Montserrat" pitchFamily="2" charset="0"/>
              </a:rPr>
              <a:t> dos Santos/CPB </a:t>
            </a:r>
          </a:p>
          <a:p>
            <a:endParaRPr lang="pt-BR" dirty="0">
              <a:solidFill>
                <a:srgbClr val="002060"/>
              </a:solidFill>
              <a:latin typeface="Montserrat" pitchFamily="2" charset="0"/>
            </a:endParaRPr>
          </a:p>
          <a:p>
            <a:endParaRPr lang="pt-BR" dirty="0">
              <a:solidFill>
                <a:srgbClr val="002060"/>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p:txBody>
      </p:sp>
      <p:pic>
        <p:nvPicPr>
          <p:cNvPr id="4" name="Imagem 3" descr="Menino de camisa azul&#10;&#10;Descrição gerada automaticamente com confiança média">
            <a:extLst>
              <a:ext uri="{FF2B5EF4-FFF2-40B4-BE49-F238E27FC236}">
                <a16:creationId xmlns:a16="http://schemas.microsoft.com/office/drawing/2014/main" id="{04828307-604C-096B-82CF-2EFA29395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4291" y="857856"/>
            <a:ext cx="3103418" cy="4656262"/>
          </a:xfrm>
          <a:prstGeom prst="rect">
            <a:avLst/>
          </a:prstGeom>
          <a:ln w="76200">
            <a:solidFill>
              <a:srgbClr val="002060"/>
            </a:solidFill>
          </a:ln>
        </p:spPr>
      </p:pic>
    </p:spTree>
    <p:extLst>
      <p:ext uri="{BB962C8B-B14F-4D97-AF65-F5344CB8AC3E}">
        <p14:creationId xmlns:p14="http://schemas.microsoft.com/office/powerpoint/2010/main" val="3059802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1446483-281C-82E4-BEFC-F36FAFEC8FE1}"/>
              </a:ext>
            </a:extLst>
          </p:cNvPr>
          <p:cNvSpPr txBox="1"/>
          <p:nvPr/>
        </p:nvSpPr>
        <p:spPr>
          <a:xfrm>
            <a:off x="614361" y="5630636"/>
            <a:ext cx="10963275" cy="2523768"/>
          </a:xfrm>
          <a:prstGeom prst="rect">
            <a:avLst/>
          </a:prstGeom>
          <a:noFill/>
        </p:spPr>
        <p:txBody>
          <a:bodyPr wrap="square" rtlCol="0">
            <a:spAutoFit/>
          </a:bodyPr>
          <a:lstStyle/>
          <a:p>
            <a:pPr algn="ctr"/>
            <a:r>
              <a:rPr lang="pt-BR" sz="1200" dirty="0">
                <a:solidFill>
                  <a:schemeClr val="bg1"/>
                </a:solidFill>
                <a:latin typeface="Montserrat" pitchFamily="2" charset="0"/>
              </a:rPr>
              <a:t>Festival Paralímpico Loterias Caixa, em Matinhos, Paraná – Foto: André Neto </a:t>
            </a:r>
            <a:endParaRPr lang="pt-BR" sz="1600"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p:txBody>
      </p:sp>
      <p:pic>
        <p:nvPicPr>
          <p:cNvPr id="4" name="Imagem 3" descr="Criança andando de bicicleta&#10;&#10;Descrição gerada automaticamente com confiança baixa">
            <a:extLst>
              <a:ext uri="{FF2B5EF4-FFF2-40B4-BE49-F238E27FC236}">
                <a16:creationId xmlns:a16="http://schemas.microsoft.com/office/drawing/2014/main" id="{E910CD1E-F634-A9A8-BE96-273F427C6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407" y="1413164"/>
            <a:ext cx="6037186" cy="4031672"/>
          </a:xfrm>
          <a:prstGeom prst="rect">
            <a:avLst/>
          </a:prstGeom>
          <a:ln w="76200">
            <a:solidFill>
              <a:schemeClr val="bg1"/>
            </a:solidFill>
          </a:ln>
        </p:spPr>
      </p:pic>
    </p:spTree>
    <p:extLst>
      <p:ext uri="{BB962C8B-B14F-4D97-AF65-F5344CB8AC3E}">
        <p14:creationId xmlns:p14="http://schemas.microsoft.com/office/powerpoint/2010/main" val="121934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4BE6EF5-8ED6-E190-956A-C886CDC0B246}"/>
              </a:ext>
            </a:extLst>
          </p:cNvPr>
          <p:cNvSpPr txBox="1"/>
          <p:nvPr/>
        </p:nvSpPr>
        <p:spPr>
          <a:xfrm>
            <a:off x="788534" y="5674138"/>
            <a:ext cx="10963275" cy="3908762"/>
          </a:xfrm>
          <a:prstGeom prst="rect">
            <a:avLst/>
          </a:prstGeom>
          <a:noFill/>
        </p:spPr>
        <p:txBody>
          <a:bodyPr wrap="square" rtlCol="0">
            <a:spAutoFit/>
          </a:bodyPr>
          <a:lstStyle/>
          <a:p>
            <a:pPr algn="ctr"/>
            <a:r>
              <a:rPr lang="pt-BR" sz="1200" dirty="0">
                <a:solidFill>
                  <a:srgbClr val="002060"/>
                </a:solidFill>
                <a:latin typeface="Montserrat" pitchFamily="2" charset="0"/>
              </a:rPr>
              <a:t>Festival Paralímpico Loterias Caixa, em Matinhos, Paraná – Foto: André Neto </a:t>
            </a:r>
            <a:endParaRPr lang="pt-BR" sz="1600" dirty="0">
              <a:solidFill>
                <a:srgbClr val="002060"/>
              </a:solidFill>
              <a:latin typeface="Montserrat" pitchFamily="2" charset="0"/>
            </a:endParaRPr>
          </a:p>
          <a:p>
            <a:endParaRPr lang="pt-BR" dirty="0">
              <a:solidFill>
                <a:srgbClr val="002060"/>
              </a:solidFill>
              <a:latin typeface="Montserrat" pitchFamily="2" charset="0"/>
            </a:endParaRPr>
          </a:p>
          <a:p>
            <a:endParaRPr lang="pt-BR" dirty="0">
              <a:solidFill>
                <a:srgbClr val="002060"/>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p:txBody>
      </p:sp>
      <p:pic>
        <p:nvPicPr>
          <p:cNvPr id="4" name="Imagem 3" descr="Pessoas em uma quadra&#10;&#10;Descrição gerada automaticamente com confiança média">
            <a:extLst>
              <a:ext uri="{FF2B5EF4-FFF2-40B4-BE49-F238E27FC236}">
                <a16:creationId xmlns:a16="http://schemas.microsoft.com/office/drawing/2014/main" id="{12E9854B-4CDA-A6F5-0354-337035019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144" y="821354"/>
            <a:ext cx="3075712" cy="4605692"/>
          </a:xfrm>
          <a:prstGeom prst="rect">
            <a:avLst/>
          </a:prstGeom>
          <a:ln w="76200">
            <a:solidFill>
              <a:srgbClr val="002060"/>
            </a:solidFill>
          </a:ln>
        </p:spPr>
      </p:pic>
    </p:spTree>
    <p:extLst>
      <p:ext uri="{BB962C8B-B14F-4D97-AF65-F5344CB8AC3E}">
        <p14:creationId xmlns:p14="http://schemas.microsoft.com/office/powerpoint/2010/main" val="2930929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1446483-281C-82E4-BEFC-F36FAFEC8FE1}"/>
              </a:ext>
            </a:extLst>
          </p:cNvPr>
          <p:cNvSpPr txBox="1"/>
          <p:nvPr/>
        </p:nvSpPr>
        <p:spPr>
          <a:xfrm>
            <a:off x="614361" y="5630636"/>
            <a:ext cx="10963275" cy="2800767"/>
          </a:xfrm>
          <a:prstGeom prst="rect">
            <a:avLst/>
          </a:prstGeom>
          <a:noFill/>
        </p:spPr>
        <p:txBody>
          <a:bodyPr wrap="square" rtlCol="0">
            <a:spAutoFit/>
          </a:bodyPr>
          <a:lstStyle/>
          <a:p>
            <a:pPr algn="ctr"/>
            <a:r>
              <a:rPr lang="pt-BR" sz="1200" dirty="0">
                <a:solidFill>
                  <a:schemeClr val="bg1"/>
                </a:solidFill>
                <a:latin typeface="Montserrat" pitchFamily="2" charset="0"/>
              </a:rPr>
              <a:t>Festival Paralímpico Loterias Caixa, em Matinhos, Paraná – Foto: André Neto </a:t>
            </a:r>
            <a:endParaRPr lang="pt-BR" sz="1600"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p:txBody>
      </p:sp>
      <p:pic>
        <p:nvPicPr>
          <p:cNvPr id="4" name="Imagem 3" descr="Uma imagem contendo pessoa, edifício, ao ar livre, homem&#10;&#10;Descrição gerada automaticamente">
            <a:extLst>
              <a:ext uri="{FF2B5EF4-FFF2-40B4-BE49-F238E27FC236}">
                <a16:creationId xmlns:a16="http://schemas.microsoft.com/office/drawing/2014/main" id="{B14CA927-CCC0-DC49-948C-41B9D1F38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273" y="1439787"/>
            <a:ext cx="5957454" cy="3978426"/>
          </a:xfrm>
          <a:prstGeom prst="rect">
            <a:avLst/>
          </a:prstGeom>
          <a:ln>
            <a:solidFill>
              <a:schemeClr val="bg1"/>
            </a:solidFill>
          </a:ln>
        </p:spPr>
      </p:pic>
    </p:spTree>
    <p:extLst>
      <p:ext uri="{BB962C8B-B14F-4D97-AF65-F5344CB8AC3E}">
        <p14:creationId xmlns:p14="http://schemas.microsoft.com/office/powerpoint/2010/main" val="4179523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4BE6EF5-8ED6-E190-956A-C886CDC0B246}"/>
              </a:ext>
            </a:extLst>
          </p:cNvPr>
          <p:cNvSpPr txBox="1"/>
          <p:nvPr/>
        </p:nvSpPr>
        <p:spPr>
          <a:xfrm>
            <a:off x="788534" y="5638520"/>
            <a:ext cx="10963275" cy="3631763"/>
          </a:xfrm>
          <a:prstGeom prst="rect">
            <a:avLst/>
          </a:prstGeom>
          <a:noFill/>
        </p:spPr>
        <p:txBody>
          <a:bodyPr wrap="square" rtlCol="0">
            <a:spAutoFit/>
          </a:bodyPr>
          <a:lstStyle/>
          <a:p>
            <a:pPr algn="ctr"/>
            <a:r>
              <a:rPr lang="pt-BR" sz="1200" dirty="0">
                <a:solidFill>
                  <a:srgbClr val="002060"/>
                </a:solidFill>
                <a:latin typeface="Montserrat" pitchFamily="2" charset="0"/>
              </a:rPr>
              <a:t>Festival Paralímpico Loterias Caixa, em Matinhos, Paraná – Foto: André Neto </a:t>
            </a:r>
            <a:endParaRPr lang="pt-BR" sz="1600" dirty="0">
              <a:solidFill>
                <a:srgbClr val="002060"/>
              </a:solidFill>
              <a:latin typeface="Montserrat" pitchFamily="2" charset="0"/>
            </a:endParaRPr>
          </a:p>
          <a:p>
            <a:endParaRPr lang="pt-BR" dirty="0">
              <a:solidFill>
                <a:srgbClr val="002060"/>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p:txBody>
      </p:sp>
      <p:pic>
        <p:nvPicPr>
          <p:cNvPr id="4" name="Imagem 3" descr="Multidão de pessoas&#10;&#10;Descrição gerada automaticamente com confiança média">
            <a:extLst>
              <a:ext uri="{FF2B5EF4-FFF2-40B4-BE49-F238E27FC236}">
                <a16:creationId xmlns:a16="http://schemas.microsoft.com/office/drawing/2014/main" id="{0FFFDCD2-34BB-1457-7850-BC00091DAFBA}"/>
              </a:ext>
            </a:extLst>
          </p:cNvPr>
          <p:cNvPicPr>
            <a:picLocks noChangeAspect="1"/>
          </p:cNvPicPr>
          <p:nvPr/>
        </p:nvPicPr>
        <p:blipFill rotWithShape="1">
          <a:blip r:embed="rId3">
            <a:extLst>
              <a:ext uri="{28A0092B-C50C-407E-A947-70E740481C1C}">
                <a14:useLocalDpi xmlns:a14="http://schemas.microsoft.com/office/drawing/2010/main" val="0"/>
              </a:ext>
            </a:extLst>
          </a:blip>
          <a:srcRect t="28485" b="8081"/>
          <a:stretch/>
        </p:blipFill>
        <p:spPr>
          <a:xfrm>
            <a:off x="1496290" y="1480478"/>
            <a:ext cx="9199420" cy="3897044"/>
          </a:xfrm>
          <a:prstGeom prst="rect">
            <a:avLst/>
          </a:prstGeom>
          <a:ln w="76200">
            <a:solidFill>
              <a:srgbClr val="002060"/>
            </a:solidFill>
          </a:ln>
        </p:spPr>
      </p:pic>
    </p:spTree>
    <p:extLst>
      <p:ext uri="{BB962C8B-B14F-4D97-AF65-F5344CB8AC3E}">
        <p14:creationId xmlns:p14="http://schemas.microsoft.com/office/powerpoint/2010/main" val="1728887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Interface gráfica do usuário, Site&#10;&#10;Descrição gerada automaticamente">
            <a:extLst>
              <a:ext uri="{FF2B5EF4-FFF2-40B4-BE49-F238E27FC236}">
                <a16:creationId xmlns:a16="http://schemas.microsoft.com/office/drawing/2014/main" id="{4DAD7678-E181-8D09-82AA-33ACC2A52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4" name="CaixaDeTexto 3">
            <a:extLst>
              <a:ext uri="{FF2B5EF4-FFF2-40B4-BE49-F238E27FC236}">
                <a16:creationId xmlns:a16="http://schemas.microsoft.com/office/drawing/2014/main" id="{7E93FE90-434E-7F2A-E8B5-DD7B39033780}"/>
              </a:ext>
            </a:extLst>
          </p:cNvPr>
          <p:cNvSpPr txBox="1"/>
          <p:nvPr/>
        </p:nvSpPr>
        <p:spPr>
          <a:xfrm>
            <a:off x="4378036" y="3713017"/>
            <a:ext cx="3435927" cy="707886"/>
          </a:xfrm>
          <a:prstGeom prst="rect">
            <a:avLst/>
          </a:prstGeom>
          <a:noFill/>
        </p:spPr>
        <p:txBody>
          <a:bodyPr wrap="square" rtlCol="0">
            <a:spAutoFit/>
          </a:bodyPr>
          <a:lstStyle/>
          <a:p>
            <a:pPr algn="ctr"/>
            <a:r>
              <a:rPr lang="pt-BR" sz="4000" b="1" dirty="0">
                <a:solidFill>
                  <a:schemeClr val="bg1"/>
                </a:solidFill>
                <a:latin typeface="Montserrat" panose="00000500000000000000" pitchFamily="2" charset="0"/>
              </a:rPr>
              <a:t>Obrigado!</a:t>
            </a:r>
          </a:p>
        </p:txBody>
      </p:sp>
    </p:spTree>
    <p:extLst>
      <p:ext uri="{BB962C8B-B14F-4D97-AF65-F5344CB8AC3E}">
        <p14:creationId xmlns:p14="http://schemas.microsoft.com/office/powerpoint/2010/main" val="2861135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B62AE418-9B40-BBC1-5EA1-00DFDB4D01A3}"/>
              </a:ext>
            </a:extLst>
          </p:cNvPr>
          <p:cNvSpPr txBox="1"/>
          <p:nvPr/>
        </p:nvSpPr>
        <p:spPr>
          <a:xfrm>
            <a:off x="1084006" y="1551707"/>
            <a:ext cx="9902649" cy="6473567"/>
          </a:xfrm>
          <a:prstGeom prst="rect">
            <a:avLst/>
          </a:prstGeom>
          <a:noFill/>
        </p:spPr>
        <p:txBody>
          <a:bodyPr wrap="square" rtlCol="0">
            <a:spAutoFit/>
          </a:bodyPr>
          <a:lstStyle/>
          <a:p>
            <a:pPr algn="just">
              <a:lnSpc>
                <a:spcPts val="1600"/>
              </a:lnSpc>
            </a:pPr>
            <a:r>
              <a:rPr lang="pt-BR" sz="1260" dirty="0">
                <a:solidFill>
                  <a:schemeClr val="bg1"/>
                </a:solidFill>
                <a:latin typeface="Montserrat" pitchFamily="2" charset="0"/>
              </a:rPr>
              <a:t>A </a:t>
            </a:r>
            <a:r>
              <a:rPr lang="pt-BR" sz="1260" b="1" dirty="0">
                <a:solidFill>
                  <a:schemeClr val="bg1"/>
                </a:solidFill>
                <a:latin typeface="Montserrat" pitchFamily="2" charset="0"/>
              </a:rPr>
              <a:t>segunda edição do Festival Paralímpico Loterias Caixa 2023</a:t>
            </a:r>
            <a:r>
              <a:rPr lang="pt-BR" sz="1260" dirty="0">
                <a:solidFill>
                  <a:schemeClr val="bg1"/>
                </a:solidFill>
                <a:latin typeface="Montserrat" pitchFamily="2" charset="0"/>
              </a:rPr>
              <a:t> repetiu o recorde da etapa anterior, realizada em maio. Na manhã deste sábado, 23, 21 mil crianças e jovens se reuniram em 118 localidades nas 27 unidades federativas do Brasil. Durante o evento, organizado pelo Comitê Paralímpico Brasileiro (CPB), os participantes puderam experimentar modalidades paralímpicas por meio de atividades lúdicas e inclusiva.</a:t>
            </a:r>
          </a:p>
          <a:p>
            <a:pPr algn="just">
              <a:lnSpc>
                <a:spcPts val="1600"/>
              </a:lnSpc>
            </a:pPr>
            <a:r>
              <a:rPr lang="pt-BR" sz="1260" dirty="0">
                <a:solidFill>
                  <a:schemeClr val="bg1"/>
                </a:solidFill>
                <a:latin typeface="Montserrat" pitchFamily="2" charset="0"/>
              </a:rPr>
              <a:t>“Este sábado foi muito especial. Conectamos o Brasil inteiro em torno da causa paralímpica. Um verdadeira celebração da alegria, do esporte e da inclusão. Certamente daqui virão vários campeões a orgulhar o Brasil no futuro”, afirmou o presidente do Comitê Paralímpico Brasileiro e bicampeão paralímpico no futebol de cegos (Atenas 2004 e Pequim 2008). Mizael comandou uma live, transmitida no canal de YouTube do CPB, a partir do Centro de Treinamento Paralímpico, em São Paulo, onde se reuniram mais de 1.300 crianças e jovens com e sem deficiência para praticar atletismo, badminton, tênis de mesa e vôlei sentado.</a:t>
            </a:r>
          </a:p>
          <a:p>
            <a:pPr algn="just">
              <a:lnSpc>
                <a:spcPts val="1600"/>
              </a:lnSpc>
            </a:pPr>
            <a:r>
              <a:rPr lang="pt-BR" sz="1260" dirty="0">
                <a:solidFill>
                  <a:schemeClr val="bg1"/>
                </a:solidFill>
                <a:latin typeface="Montserrat" pitchFamily="2" charset="0"/>
              </a:rPr>
              <a:t>Cada uma das sedes do Festival ofereceu quatro modalidades para experimentação. A maior parte delas integra o programa dos Jogos Paralímpicos, mas também houve espaço para modalidades que não estão no megaevento. Na região sul do Brasil, Curitiba, no Paraná, recebeu cerca de 200 crianças no ginásio da Secretaria de Esportes do Estado do Paraná, nesta manhã de sábado. Os participantes puderam experimentar brincadeiras inspiradas nas modalidades do atletismo, tênis de mesa, tiro com arco e tênis em cadeira de rodas.</a:t>
            </a:r>
          </a:p>
          <a:p>
            <a:pPr algn="just">
              <a:lnSpc>
                <a:spcPts val="1600"/>
              </a:lnSpc>
            </a:pPr>
            <a:r>
              <a:rPr lang="pt-BR" sz="1260" dirty="0">
                <a:solidFill>
                  <a:schemeClr val="bg1"/>
                </a:solidFill>
                <a:latin typeface="Montserrat" pitchFamily="2" charset="0"/>
              </a:rPr>
              <a:t>O Festival foi realizado pela primeira vez em 2018, com 48 locais e mais de 7 mil crianças. Em 2019, o evento teve 70 sedes e recebeu mais de 10 mil inscritos. No ano seguinte, a ação foi cancelada devido à pandemia de Covid-19 e retornou em 2021, com 8 mil participantes em 70 núcleos. Em 2022, foram atendidas 15 mil crianças.</a:t>
            </a:r>
          </a:p>
          <a:p>
            <a:pPr algn="just">
              <a:lnSpc>
                <a:spcPts val="1600"/>
              </a:lnSpc>
            </a:pPr>
            <a:r>
              <a:rPr lang="pt-BR" sz="1260" dirty="0">
                <a:solidFill>
                  <a:schemeClr val="bg1"/>
                </a:solidFill>
                <a:latin typeface="Montserrat" pitchFamily="2" charset="0"/>
              </a:rPr>
              <a:t>Já em 2023, o Festival Paralímpico passou a ter duas edições anuais. Em maio, o evento também contou com 21 mil participantes, somando um total de 42 mil inscrições acumuladas neste ano.</a:t>
            </a:r>
          </a:p>
          <a:p>
            <a:pPr>
              <a:lnSpc>
                <a:spcPts val="1600"/>
              </a:lnSpc>
            </a:pPr>
            <a:endParaRPr lang="pt-BR" sz="1260" dirty="0">
              <a:solidFill>
                <a:schemeClr val="bg1"/>
              </a:solidFill>
              <a:latin typeface="Montserrat" pitchFamily="2" charset="0"/>
            </a:endParaRPr>
          </a:p>
          <a:p>
            <a:pPr>
              <a:lnSpc>
                <a:spcPts val="1600"/>
              </a:lnSpc>
            </a:pPr>
            <a:r>
              <a:rPr lang="pt-BR" sz="1260" b="1" dirty="0">
                <a:solidFill>
                  <a:schemeClr val="bg1"/>
                </a:solidFill>
                <a:latin typeface="Montserrat" pitchFamily="2" charset="0"/>
              </a:rPr>
              <a:t>O Festival Paralímpico Loterias Caixa e os Centros de Referência Paralímpico contam com o patrocínio das Loterias Caixa</a:t>
            </a:r>
          </a:p>
          <a:p>
            <a:endParaRPr lang="pt-BR" sz="1200" dirty="0">
              <a:solidFill>
                <a:schemeClr val="bg1"/>
              </a:solidFill>
              <a:latin typeface="Montserrat" pitchFamily="2" charset="0"/>
            </a:endParaRPr>
          </a:p>
          <a:p>
            <a:endParaRPr lang="pt-BR" sz="1200" dirty="0">
              <a:solidFill>
                <a:schemeClr val="bg1"/>
              </a:solidFill>
              <a:latin typeface="Montserrat" pitchFamily="2" charset="0"/>
            </a:endParaRPr>
          </a:p>
          <a:p>
            <a:endParaRPr lang="pt-BR" sz="1200" dirty="0">
              <a:solidFill>
                <a:schemeClr val="bg1"/>
              </a:solidFill>
              <a:latin typeface="Montserrat" pitchFamily="2" charset="0"/>
            </a:endParaRPr>
          </a:p>
          <a:p>
            <a:endParaRPr lang="pt-BR" sz="1200" dirty="0">
              <a:solidFill>
                <a:schemeClr val="bg1"/>
              </a:solidFill>
              <a:latin typeface="Montserrat" pitchFamily="2" charset="0"/>
            </a:endParaRPr>
          </a:p>
          <a:p>
            <a:endParaRPr lang="pt-BR" sz="1400" dirty="0">
              <a:solidFill>
                <a:schemeClr val="bg1"/>
              </a:solidFill>
              <a:latin typeface="Montserrat" pitchFamily="2" charset="0"/>
            </a:endParaRPr>
          </a:p>
          <a:p>
            <a:endParaRPr lang="pt-BR" sz="1400" dirty="0">
              <a:solidFill>
                <a:schemeClr val="bg1"/>
              </a:solidFill>
              <a:latin typeface="Montserrat" pitchFamily="2" charset="0"/>
            </a:endParaRPr>
          </a:p>
          <a:p>
            <a:endParaRPr lang="pt-BR" sz="1400" dirty="0">
              <a:solidFill>
                <a:schemeClr val="bg1"/>
              </a:solidFill>
              <a:latin typeface="Montserrat" pitchFamily="2" charset="0"/>
            </a:endParaRPr>
          </a:p>
          <a:p>
            <a:endParaRPr lang="pt-BR" dirty="0">
              <a:solidFill>
                <a:schemeClr val="bg1"/>
              </a:solidFill>
              <a:latin typeface="Montserrat" pitchFamily="2" charset="0"/>
            </a:endParaRPr>
          </a:p>
        </p:txBody>
      </p:sp>
    </p:spTree>
    <p:extLst>
      <p:ext uri="{BB962C8B-B14F-4D97-AF65-F5344CB8AC3E}">
        <p14:creationId xmlns:p14="http://schemas.microsoft.com/office/powerpoint/2010/main" val="1314423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CBEA470-7414-02B1-66F7-5F793DF7436E}"/>
              </a:ext>
            </a:extLst>
          </p:cNvPr>
          <p:cNvSpPr txBox="1"/>
          <p:nvPr/>
        </p:nvSpPr>
        <p:spPr>
          <a:xfrm>
            <a:off x="1464036" y="1873332"/>
            <a:ext cx="9263928" cy="4247317"/>
          </a:xfrm>
          <a:prstGeom prst="rect">
            <a:avLst/>
          </a:prstGeom>
          <a:noFill/>
        </p:spPr>
        <p:txBody>
          <a:bodyPr wrap="square" rtlCol="0">
            <a:spAutoFit/>
          </a:bodyPr>
          <a:lstStyle/>
          <a:p>
            <a:endParaRPr lang="pt-BR" dirty="0">
              <a:solidFill>
                <a:srgbClr val="002060"/>
              </a:solidFill>
              <a:latin typeface="Montserrat" pitchFamily="2" charset="0"/>
            </a:endParaRPr>
          </a:p>
          <a:p>
            <a:endParaRPr lang="pt-BR" dirty="0">
              <a:solidFill>
                <a:srgbClr val="002060"/>
              </a:solidFill>
              <a:latin typeface="Montserrat" pitchFamily="2" charset="0"/>
            </a:endParaRPr>
          </a:p>
          <a:p>
            <a:endParaRPr lang="pt-BR" dirty="0">
              <a:solidFill>
                <a:srgbClr val="002060"/>
              </a:solidFill>
              <a:latin typeface="Montserrat" pitchFamily="2" charset="0"/>
            </a:endParaRPr>
          </a:p>
          <a:p>
            <a:endParaRPr lang="pt-BR" dirty="0">
              <a:solidFill>
                <a:srgbClr val="002060"/>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pPr algn="ctr"/>
            <a:r>
              <a:rPr lang="pt-BR" sz="1200" dirty="0">
                <a:solidFill>
                  <a:schemeClr val="accent1">
                    <a:lumMod val="50000"/>
                  </a:schemeClr>
                </a:solidFill>
                <a:latin typeface="Montserrat" pitchFamily="2" charset="0"/>
              </a:rPr>
              <a:t>Festival Paralímpico Loterias Caixa em Curitiba, Paraná. Foto NELSON ANDRADE/CPB </a:t>
            </a:r>
            <a:endParaRPr lang="pt-BR" dirty="0">
              <a:solidFill>
                <a:schemeClr val="accent1">
                  <a:lumMod val="50000"/>
                </a:schemeClr>
              </a:solidFill>
              <a:latin typeface="Montserrat" pitchFamily="2" charset="0"/>
            </a:endParaRPr>
          </a:p>
        </p:txBody>
      </p:sp>
      <p:pic>
        <p:nvPicPr>
          <p:cNvPr id="4" name="Imagem 3" descr="Homem falando no microfone&#10;&#10;Descrição gerada automaticamente">
            <a:extLst>
              <a:ext uri="{FF2B5EF4-FFF2-40B4-BE49-F238E27FC236}">
                <a16:creationId xmlns:a16="http://schemas.microsoft.com/office/drawing/2014/main" id="{9C28FA01-6D72-D3B3-C285-EF2E159F6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582" y="1360560"/>
            <a:ext cx="6206836" cy="4136880"/>
          </a:xfrm>
          <a:prstGeom prst="rect">
            <a:avLst/>
          </a:prstGeom>
          <a:ln w="76200">
            <a:solidFill>
              <a:srgbClr val="002060"/>
            </a:solidFill>
          </a:ln>
        </p:spPr>
      </p:pic>
    </p:spTree>
    <p:extLst>
      <p:ext uri="{BB962C8B-B14F-4D97-AF65-F5344CB8AC3E}">
        <p14:creationId xmlns:p14="http://schemas.microsoft.com/office/powerpoint/2010/main" val="3694182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1446483-281C-82E4-BEFC-F36FAFEC8FE1}"/>
              </a:ext>
            </a:extLst>
          </p:cNvPr>
          <p:cNvSpPr txBox="1"/>
          <p:nvPr/>
        </p:nvSpPr>
        <p:spPr>
          <a:xfrm>
            <a:off x="614361" y="5630636"/>
            <a:ext cx="10963275" cy="2800767"/>
          </a:xfrm>
          <a:prstGeom prst="rect">
            <a:avLst/>
          </a:prstGeom>
          <a:noFill/>
        </p:spPr>
        <p:txBody>
          <a:bodyPr wrap="square" rtlCol="0">
            <a:spAutoFit/>
          </a:bodyPr>
          <a:lstStyle/>
          <a:p>
            <a:pPr algn="ctr"/>
            <a:r>
              <a:rPr lang="pt-BR" sz="1400" dirty="0">
                <a:solidFill>
                  <a:schemeClr val="bg1"/>
                </a:solidFill>
                <a:latin typeface="Montserrat" pitchFamily="2" charset="0"/>
              </a:rPr>
              <a:t>Festival Paralímpico Loterias Caixa em Curitiba, Paraná. Foto NELSON ANDRADE/CPB </a:t>
            </a: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p:txBody>
      </p:sp>
      <p:pic>
        <p:nvPicPr>
          <p:cNvPr id="4" name="Imagem 3" descr="Pessoas ao redor de uma mesa&#10;&#10;Descrição gerada automaticamente com confiança média">
            <a:extLst>
              <a:ext uri="{FF2B5EF4-FFF2-40B4-BE49-F238E27FC236}">
                <a16:creationId xmlns:a16="http://schemas.microsoft.com/office/drawing/2014/main" id="{BAD82A3D-6C87-806F-6215-2BA6E36FA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273" y="1443667"/>
            <a:ext cx="5957454" cy="3970666"/>
          </a:xfrm>
          <a:prstGeom prst="rect">
            <a:avLst/>
          </a:prstGeom>
          <a:ln w="76200">
            <a:solidFill>
              <a:schemeClr val="bg1"/>
            </a:solidFill>
          </a:ln>
        </p:spPr>
      </p:pic>
    </p:spTree>
    <p:extLst>
      <p:ext uri="{BB962C8B-B14F-4D97-AF65-F5344CB8AC3E}">
        <p14:creationId xmlns:p14="http://schemas.microsoft.com/office/powerpoint/2010/main" val="3666183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4BE6EF5-8ED6-E190-956A-C886CDC0B246}"/>
              </a:ext>
            </a:extLst>
          </p:cNvPr>
          <p:cNvSpPr txBox="1"/>
          <p:nvPr/>
        </p:nvSpPr>
        <p:spPr>
          <a:xfrm>
            <a:off x="614361" y="5646428"/>
            <a:ext cx="10963275" cy="3939540"/>
          </a:xfrm>
          <a:prstGeom prst="rect">
            <a:avLst/>
          </a:prstGeom>
          <a:noFill/>
        </p:spPr>
        <p:txBody>
          <a:bodyPr wrap="square" rtlCol="0">
            <a:spAutoFit/>
          </a:bodyPr>
          <a:lstStyle/>
          <a:p>
            <a:pPr algn="ctr"/>
            <a:r>
              <a:rPr lang="pt-BR" sz="1200" dirty="0">
                <a:solidFill>
                  <a:schemeClr val="accent1">
                    <a:lumMod val="50000"/>
                  </a:schemeClr>
                </a:solidFill>
                <a:latin typeface="Montserrat" pitchFamily="2" charset="0"/>
              </a:rPr>
              <a:t>Festival Paralímpico Loterias Caixa em Curitiba, Paraná. Foto NELSON ANDRADE/CPB </a:t>
            </a:r>
          </a:p>
          <a:p>
            <a:endParaRPr lang="pt-BR" dirty="0">
              <a:solidFill>
                <a:srgbClr val="002060"/>
              </a:solidFill>
              <a:latin typeface="Montserrat" pitchFamily="2" charset="0"/>
            </a:endParaRPr>
          </a:p>
          <a:p>
            <a:endParaRPr lang="pt-BR" dirty="0">
              <a:solidFill>
                <a:srgbClr val="002060"/>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p:txBody>
      </p:sp>
      <p:pic>
        <p:nvPicPr>
          <p:cNvPr id="4" name="Imagem 3" descr="Menino andando de bicicleta&#10;&#10;Descrição gerada automaticamente">
            <a:extLst>
              <a:ext uri="{FF2B5EF4-FFF2-40B4-BE49-F238E27FC236}">
                <a16:creationId xmlns:a16="http://schemas.microsoft.com/office/drawing/2014/main" id="{1CBC523A-181F-A865-3FE9-C15655904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580" y="1125033"/>
            <a:ext cx="6206836" cy="4136880"/>
          </a:xfrm>
          <a:prstGeom prst="rect">
            <a:avLst/>
          </a:prstGeom>
          <a:ln w="76200">
            <a:solidFill>
              <a:srgbClr val="002060"/>
            </a:solidFill>
          </a:ln>
        </p:spPr>
      </p:pic>
    </p:spTree>
    <p:extLst>
      <p:ext uri="{BB962C8B-B14F-4D97-AF65-F5344CB8AC3E}">
        <p14:creationId xmlns:p14="http://schemas.microsoft.com/office/powerpoint/2010/main" val="3615333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1446483-281C-82E4-BEFC-F36FAFEC8FE1}"/>
              </a:ext>
            </a:extLst>
          </p:cNvPr>
          <p:cNvSpPr txBox="1"/>
          <p:nvPr/>
        </p:nvSpPr>
        <p:spPr>
          <a:xfrm>
            <a:off x="614361" y="5630636"/>
            <a:ext cx="10963275" cy="2769989"/>
          </a:xfrm>
          <a:prstGeom prst="rect">
            <a:avLst/>
          </a:prstGeom>
          <a:noFill/>
        </p:spPr>
        <p:txBody>
          <a:bodyPr wrap="square" rtlCol="0">
            <a:spAutoFit/>
          </a:bodyPr>
          <a:lstStyle/>
          <a:p>
            <a:pPr algn="ctr"/>
            <a:r>
              <a:rPr lang="pt-BR" sz="1200" dirty="0">
                <a:solidFill>
                  <a:schemeClr val="bg1"/>
                </a:solidFill>
                <a:latin typeface="Montserrat" pitchFamily="2" charset="0"/>
              </a:rPr>
              <a:t>Festival Paralímpico Loterias Caixa em Curitiba, Paraná. Foto NELSON ANDRADE/CPB </a:t>
            </a: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p:txBody>
      </p:sp>
      <p:pic>
        <p:nvPicPr>
          <p:cNvPr id="4" name="Imagem 3" descr="Pessoas em pé na grama&#10;&#10;Descrição gerada automaticamente">
            <a:extLst>
              <a:ext uri="{FF2B5EF4-FFF2-40B4-BE49-F238E27FC236}">
                <a16:creationId xmlns:a16="http://schemas.microsoft.com/office/drawing/2014/main" id="{E98F8AEC-4CBA-0053-7689-68C7E5EDB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127" y="1452901"/>
            <a:ext cx="5929746" cy="3952198"/>
          </a:xfrm>
          <a:prstGeom prst="rect">
            <a:avLst/>
          </a:prstGeom>
          <a:ln w="76200">
            <a:solidFill>
              <a:schemeClr val="bg1"/>
            </a:solidFill>
          </a:ln>
        </p:spPr>
      </p:pic>
    </p:spTree>
    <p:extLst>
      <p:ext uri="{BB962C8B-B14F-4D97-AF65-F5344CB8AC3E}">
        <p14:creationId xmlns:p14="http://schemas.microsoft.com/office/powerpoint/2010/main" val="2210923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4BE6EF5-8ED6-E190-956A-C886CDC0B246}"/>
              </a:ext>
            </a:extLst>
          </p:cNvPr>
          <p:cNvSpPr txBox="1"/>
          <p:nvPr/>
        </p:nvSpPr>
        <p:spPr>
          <a:xfrm>
            <a:off x="614362" y="5659627"/>
            <a:ext cx="10963275" cy="3908762"/>
          </a:xfrm>
          <a:prstGeom prst="rect">
            <a:avLst/>
          </a:prstGeom>
          <a:noFill/>
        </p:spPr>
        <p:txBody>
          <a:bodyPr wrap="square" rtlCol="0">
            <a:spAutoFit/>
          </a:bodyPr>
          <a:lstStyle/>
          <a:p>
            <a:pPr algn="ctr"/>
            <a:r>
              <a:rPr lang="pt-BR" sz="1200" dirty="0">
                <a:solidFill>
                  <a:schemeClr val="accent1">
                    <a:lumMod val="50000"/>
                  </a:schemeClr>
                </a:solidFill>
                <a:latin typeface="Montserrat" pitchFamily="2" charset="0"/>
              </a:rPr>
              <a:t>Festival Paralímpico Loterias Caixa em Curitiba, Paraná. Foto NELSON ANDRADE/CPB </a:t>
            </a:r>
          </a:p>
          <a:p>
            <a:pPr algn="ctr"/>
            <a:endParaRPr lang="pt-BR" dirty="0">
              <a:solidFill>
                <a:srgbClr val="002060"/>
              </a:solidFill>
              <a:latin typeface="Montserrat" pitchFamily="2" charset="0"/>
            </a:endParaRPr>
          </a:p>
          <a:p>
            <a:pPr algn="ctr"/>
            <a:endParaRPr lang="pt-BR" dirty="0">
              <a:solidFill>
                <a:srgbClr val="002060"/>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p:txBody>
      </p:sp>
      <p:pic>
        <p:nvPicPr>
          <p:cNvPr id="4" name="Imagem 3" descr="Pessoas assistindo um jogo de futebol&#10;&#10;Descrição gerada automaticamente">
            <a:extLst>
              <a:ext uri="{FF2B5EF4-FFF2-40B4-BE49-F238E27FC236}">
                <a16:creationId xmlns:a16="http://schemas.microsoft.com/office/drawing/2014/main" id="{72D5028F-231B-30D8-82A5-A7FBA9000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4872" y="1203547"/>
            <a:ext cx="6262254" cy="4173816"/>
          </a:xfrm>
          <a:prstGeom prst="rect">
            <a:avLst/>
          </a:prstGeom>
          <a:ln w="76200">
            <a:solidFill>
              <a:srgbClr val="002060"/>
            </a:solidFill>
          </a:ln>
        </p:spPr>
      </p:pic>
    </p:spTree>
    <p:extLst>
      <p:ext uri="{BB962C8B-B14F-4D97-AF65-F5344CB8AC3E}">
        <p14:creationId xmlns:p14="http://schemas.microsoft.com/office/powerpoint/2010/main" val="1121687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1446483-281C-82E4-BEFC-F36FAFEC8FE1}"/>
              </a:ext>
            </a:extLst>
          </p:cNvPr>
          <p:cNvSpPr txBox="1"/>
          <p:nvPr/>
        </p:nvSpPr>
        <p:spPr>
          <a:xfrm>
            <a:off x="614361" y="5558066"/>
            <a:ext cx="10963275" cy="2523768"/>
          </a:xfrm>
          <a:prstGeom prst="rect">
            <a:avLst/>
          </a:prstGeom>
          <a:noFill/>
        </p:spPr>
        <p:txBody>
          <a:bodyPr wrap="square" rtlCol="0">
            <a:spAutoFit/>
          </a:bodyPr>
          <a:lstStyle/>
          <a:p>
            <a:pPr algn="ctr"/>
            <a:r>
              <a:rPr lang="pt-BR" sz="1200" dirty="0">
                <a:solidFill>
                  <a:schemeClr val="bg1"/>
                </a:solidFill>
                <a:latin typeface="Montserrat" pitchFamily="2" charset="0"/>
              </a:rPr>
              <a:t>Festival Paralímpico Loterias Caixa em Maringá, no Paraná. Foto: Rene </a:t>
            </a:r>
            <a:r>
              <a:rPr lang="pt-BR" sz="1200" dirty="0" err="1">
                <a:solidFill>
                  <a:schemeClr val="bg1"/>
                </a:solidFill>
                <a:latin typeface="Montserrat" pitchFamily="2" charset="0"/>
              </a:rPr>
              <a:t>Doff</a:t>
            </a:r>
            <a:r>
              <a:rPr lang="pt-BR" sz="1200" dirty="0">
                <a:solidFill>
                  <a:schemeClr val="bg1"/>
                </a:solidFill>
                <a:latin typeface="Montserrat" pitchFamily="2" charset="0"/>
              </a:rPr>
              <a:t>/CPB.</a:t>
            </a:r>
            <a:endParaRPr lang="pt-BR" sz="1600"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a:p>
            <a:pPr algn="ctr"/>
            <a:endParaRPr lang="pt-BR" dirty="0">
              <a:solidFill>
                <a:schemeClr val="bg1"/>
              </a:solidFill>
              <a:latin typeface="Montserrat" pitchFamily="2" charset="0"/>
            </a:endParaRPr>
          </a:p>
        </p:txBody>
      </p:sp>
      <p:pic>
        <p:nvPicPr>
          <p:cNvPr id="4" name="Imagem 3" descr="Jogador de futebol com pessoas assistindo&#10;&#10;Descrição gerada automaticamente com confiança baixa">
            <a:extLst>
              <a:ext uri="{FF2B5EF4-FFF2-40B4-BE49-F238E27FC236}">
                <a16:creationId xmlns:a16="http://schemas.microsoft.com/office/drawing/2014/main" id="{0741BA96-C592-998B-E6A0-CBC2B3D56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655" y="1468582"/>
            <a:ext cx="5882690" cy="3920836"/>
          </a:xfrm>
          <a:prstGeom prst="rect">
            <a:avLst/>
          </a:prstGeom>
          <a:ln w="76200">
            <a:solidFill>
              <a:schemeClr val="bg1"/>
            </a:solidFill>
          </a:ln>
        </p:spPr>
      </p:pic>
    </p:spTree>
    <p:extLst>
      <p:ext uri="{BB962C8B-B14F-4D97-AF65-F5344CB8AC3E}">
        <p14:creationId xmlns:p14="http://schemas.microsoft.com/office/powerpoint/2010/main" val="3067435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4BE6EF5-8ED6-E190-956A-C886CDC0B246}"/>
              </a:ext>
            </a:extLst>
          </p:cNvPr>
          <p:cNvSpPr txBox="1"/>
          <p:nvPr/>
        </p:nvSpPr>
        <p:spPr>
          <a:xfrm>
            <a:off x="614361" y="5630599"/>
            <a:ext cx="10963275" cy="3600986"/>
          </a:xfrm>
          <a:prstGeom prst="rect">
            <a:avLst/>
          </a:prstGeom>
          <a:noFill/>
        </p:spPr>
        <p:txBody>
          <a:bodyPr wrap="square" rtlCol="0">
            <a:spAutoFit/>
          </a:bodyPr>
          <a:lstStyle/>
          <a:p>
            <a:pPr algn="ctr"/>
            <a:r>
              <a:rPr lang="pt-BR" sz="1200" dirty="0">
                <a:solidFill>
                  <a:srgbClr val="002060"/>
                </a:solidFill>
                <a:latin typeface="Montserrat" pitchFamily="2" charset="0"/>
              </a:rPr>
              <a:t>Festival Paralímpico Loterias Caixa em Maringá, no Paraná. Foto: Rene </a:t>
            </a:r>
            <a:r>
              <a:rPr lang="pt-BR" sz="1200" dirty="0" err="1">
                <a:solidFill>
                  <a:srgbClr val="002060"/>
                </a:solidFill>
                <a:latin typeface="Montserrat" pitchFamily="2" charset="0"/>
              </a:rPr>
              <a:t>Doff</a:t>
            </a:r>
            <a:r>
              <a:rPr lang="pt-BR" sz="1200" dirty="0">
                <a:solidFill>
                  <a:srgbClr val="002060"/>
                </a:solidFill>
                <a:latin typeface="Montserrat" pitchFamily="2" charset="0"/>
              </a:rPr>
              <a:t>/CPB.</a:t>
            </a:r>
            <a:endParaRPr lang="pt-BR" sz="1600" dirty="0">
              <a:solidFill>
                <a:srgbClr val="002060"/>
              </a:solidFill>
              <a:latin typeface="Montserrat" pitchFamily="2" charset="0"/>
            </a:endParaRPr>
          </a:p>
          <a:p>
            <a:endParaRPr lang="pt-BR" dirty="0">
              <a:solidFill>
                <a:srgbClr val="002060"/>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a:p>
            <a:endParaRPr lang="pt-BR" dirty="0">
              <a:solidFill>
                <a:schemeClr val="bg1"/>
              </a:solidFill>
              <a:latin typeface="Montserrat" pitchFamily="2" charset="0"/>
            </a:endParaRPr>
          </a:p>
        </p:txBody>
      </p:sp>
      <p:pic>
        <p:nvPicPr>
          <p:cNvPr id="4" name="Imagem 3" descr="Festival Paralímpico Loterias Caixa em Maringá, no Paraná. Foto Rene DoffCPB.2.jpg">
            <a:extLst>
              <a:ext uri="{FF2B5EF4-FFF2-40B4-BE49-F238E27FC236}">
                <a16:creationId xmlns:a16="http://schemas.microsoft.com/office/drawing/2014/main" id="{92B0C1AF-8477-13BE-B04E-EDBA5D826C42}"/>
              </a:ext>
            </a:extLst>
          </p:cNvPr>
          <p:cNvPicPr>
            <a:picLocks noChangeAspect="1"/>
          </p:cNvPicPr>
          <p:nvPr/>
        </p:nvPicPr>
        <p:blipFill>
          <a:blip r:embed="rId3"/>
          <a:stretch>
            <a:fillRect/>
          </a:stretch>
        </p:blipFill>
        <p:spPr>
          <a:xfrm>
            <a:off x="3075710" y="1415965"/>
            <a:ext cx="6040579" cy="4026070"/>
          </a:xfrm>
          <a:prstGeom prst="rect">
            <a:avLst/>
          </a:prstGeom>
          <a:ln w="76200">
            <a:solidFill>
              <a:srgbClr val="002060"/>
            </a:solidFill>
          </a:ln>
        </p:spPr>
      </p:pic>
    </p:spTree>
    <p:extLst>
      <p:ext uri="{BB962C8B-B14F-4D97-AF65-F5344CB8AC3E}">
        <p14:creationId xmlns:p14="http://schemas.microsoft.com/office/powerpoint/2010/main" val="69582564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25B79401CB8DC47ADC906700D343C81" ma:contentTypeVersion="17" ma:contentTypeDescription="Crie um novo documento." ma:contentTypeScope="" ma:versionID="ed4b2aec5699b34f0e794987364cc876">
  <xsd:schema xmlns:xsd="http://www.w3.org/2001/XMLSchema" xmlns:xs="http://www.w3.org/2001/XMLSchema" xmlns:p="http://schemas.microsoft.com/office/2006/metadata/properties" xmlns:ns2="b7d1abed-e25a-474c-905e-77acb143f0e2" xmlns:ns3="fbff6774-750c-4245-ad65-99ef46aea21c" targetNamespace="http://schemas.microsoft.com/office/2006/metadata/properties" ma:root="true" ma:fieldsID="2e4e87b83249860fa4b9e9d417a20c36" ns2:_="" ns3:_="">
    <xsd:import namespace="b7d1abed-e25a-474c-905e-77acb143f0e2"/>
    <xsd:import namespace="fbff6774-750c-4245-ad65-99ef46aea21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d1abed-e25a-474c-905e-77acb143f0e2" elementFormDefault="qualified">
    <xsd:import namespace="http://schemas.microsoft.com/office/2006/documentManagement/types"/>
    <xsd:import namespace="http://schemas.microsoft.com/office/infopath/2007/PartnerControls"/>
    <xsd:element name="SharedWithUsers" ma:index="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22401b90-0c96-4e3a-b931-255d8292a306}" ma:internalName="TaxCatchAll" ma:showField="CatchAllData" ma:web="b7d1abed-e25a-474c-905e-77acb143f0e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bff6774-750c-4245-ad65-99ef46aea21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fefdeb2f-85d3-4305-9d91-68db67b5aa2b"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bff6774-750c-4245-ad65-99ef46aea21c">
      <Terms xmlns="http://schemas.microsoft.com/office/infopath/2007/PartnerControls"/>
    </lcf76f155ced4ddcb4097134ff3c332f>
    <TaxCatchAll xmlns="b7d1abed-e25a-474c-905e-77acb143f0e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2FF7C5-84EB-4D95-9564-3353847B49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d1abed-e25a-474c-905e-77acb143f0e2"/>
    <ds:schemaRef ds:uri="fbff6774-750c-4245-ad65-99ef46aea2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68D9A3-8ED2-4CAC-8647-7347532C675B}">
  <ds:schemaRefs>
    <ds:schemaRef ds:uri="http://schemas.microsoft.com/office/2006/metadata/properties"/>
    <ds:schemaRef ds:uri="http://schemas.microsoft.com/office/infopath/2007/PartnerControls"/>
    <ds:schemaRef ds:uri="fbff6774-750c-4245-ad65-99ef46aea21c"/>
    <ds:schemaRef ds:uri="b7d1abed-e25a-474c-905e-77acb143f0e2"/>
  </ds:schemaRefs>
</ds:datastoreItem>
</file>

<file path=customXml/itemProps3.xml><?xml version="1.0" encoding="utf-8"?>
<ds:datastoreItem xmlns:ds="http://schemas.openxmlformats.org/officeDocument/2006/customXml" ds:itemID="{7EC36F5C-02AC-4025-944F-F99121DD5A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350</TotalTime>
  <Words>641</Words>
  <Application>Microsoft Office PowerPoint</Application>
  <PresentationFormat>Widescreen</PresentationFormat>
  <Paragraphs>166</Paragraphs>
  <Slides>18</Slides>
  <Notes>0</Notes>
  <HiddenSlides>0</HiddenSlides>
  <MMClips>0</MMClips>
  <ScaleCrop>false</ScaleCrop>
  <HeadingPairs>
    <vt:vector size="4" baseType="variant">
      <vt:variant>
        <vt:lpstr>Tema</vt:lpstr>
      </vt:variant>
      <vt:variant>
        <vt:i4>1</vt:i4>
      </vt:variant>
      <vt:variant>
        <vt:lpstr>Títulos de slides</vt:lpstr>
      </vt:variant>
      <vt:variant>
        <vt:i4>18</vt:i4>
      </vt:variant>
    </vt:vector>
  </HeadingPairs>
  <TitlesOfParts>
    <vt:vector size="19"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Lucas Julião</dc:creator>
  <cp:lastModifiedBy>Marcos Vinicius Martins Nascimento</cp:lastModifiedBy>
  <cp:revision>14</cp:revision>
  <dcterms:created xsi:type="dcterms:W3CDTF">2023-05-10T15:27:57Z</dcterms:created>
  <dcterms:modified xsi:type="dcterms:W3CDTF">2023-11-10T18:55:53Z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0x010100525B79401CB8DC47ADC906700D343C81</vt:lpwstr>
  </property>
  <property fmtid="{D5CDD505-2E9C-101B-9397-08002B2CF9AE}" pid="3" name="MediaServiceImageTags">
    <vt:lpwstr/>
  </property>
</Properties>
</file>