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61" r:id="rId5"/>
    <p:sldId id="257" r:id="rId6"/>
    <p:sldId id="259" r:id="rId7"/>
    <p:sldId id="258" r:id="rId8"/>
    <p:sldId id="260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62" r:id="rId21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265E164-A5B9-9B7C-E841-D10E0C526E67}" v="2" dt="2023-05-10T16:56:51.725"/>
    <p1510:client id="{ED9188D6-C3FC-4EAB-FB9A-AF9721785132}" v="5" dt="2023-11-10T18:50:41.42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>
        <p:scale>
          <a:sx n="66" d="100"/>
          <a:sy n="66" d="100"/>
        </p:scale>
        <p:origin x="900" y="1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microsoft.com/office/2016/11/relationships/changesInfo" Target="changesInfos/changesInfo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Relationship Id="rId27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rcos Vinicius Martins Nascimento" userId="S::marcos.nascimento@cpb.org.br::580091a1-8f70-492c-8a29-0161476a8130" providerId="AD" clId="Web-{ED9188D6-C3FC-4EAB-FB9A-AF9721785132}"/>
    <pc:docChg chg="modSld">
      <pc:chgData name="Marcos Vinicius Martins Nascimento" userId="S::marcos.nascimento@cpb.org.br::580091a1-8f70-492c-8a29-0161476a8130" providerId="AD" clId="Web-{ED9188D6-C3FC-4EAB-FB9A-AF9721785132}" dt="2023-11-10T18:50:41.425" v="4" actId="1076"/>
      <pc:docMkLst>
        <pc:docMk/>
      </pc:docMkLst>
      <pc:sldChg chg="modSp">
        <pc:chgData name="Marcos Vinicius Martins Nascimento" userId="S::marcos.nascimento@cpb.org.br::580091a1-8f70-492c-8a29-0161476a8130" providerId="AD" clId="Web-{ED9188D6-C3FC-4EAB-FB9A-AF9721785132}" dt="2023-11-10T18:50:41.425" v="4" actId="1076"/>
        <pc:sldMkLst>
          <pc:docMk/>
          <pc:sldMk cId="2930929006" sldId="272"/>
        </pc:sldMkLst>
        <pc:picChg chg="mod">
          <ac:chgData name="Marcos Vinicius Martins Nascimento" userId="S::marcos.nascimento@cpb.org.br::580091a1-8f70-492c-8a29-0161476a8130" providerId="AD" clId="Web-{ED9188D6-C3FC-4EAB-FB9A-AF9721785132}" dt="2023-11-10T18:50:41.425" v="4" actId="1076"/>
          <ac:picMkLst>
            <pc:docMk/>
            <pc:sldMk cId="2930929006" sldId="272"/>
            <ac:picMk id="4" creationId="{1C90DFE0-D4FA-EFFE-DFAF-FA3D4495ED09}"/>
          </ac:picMkLst>
        </pc:picChg>
      </pc:sldChg>
    </pc:docChg>
  </pc:docChgLst>
  <pc:docChgLst>
    <pc:chgData name="Carolina Pellizzaro Giovannoni" userId="S::carolina.giovannoni@cpb.org.br::8f12c0e3-f032-41f6-baf1-4dcefe7e8bec" providerId="AD" clId="Web-{9265E164-A5B9-9B7C-E841-D10E0C526E67}"/>
    <pc:docChg chg="sldOrd">
      <pc:chgData name="Carolina Pellizzaro Giovannoni" userId="S::carolina.giovannoni@cpb.org.br::8f12c0e3-f032-41f6-baf1-4dcefe7e8bec" providerId="AD" clId="Web-{9265E164-A5B9-9B7C-E841-D10E0C526E67}" dt="2023-05-10T16:56:51.725" v="1"/>
      <pc:docMkLst>
        <pc:docMk/>
      </pc:docMkLst>
      <pc:sldChg chg="ord">
        <pc:chgData name="Carolina Pellizzaro Giovannoni" userId="S::carolina.giovannoni@cpb.org.br::8f12c0e3-f032-41f6-baf1-4dcefe7e8bec" providerId="AD" clId="Web-{9265E164-A5B9-9B7C-E841-D10E0C526E67}" dt="2023-05-10T16:56:51.725" v="1"/>
        <pc:sldMkLst>
          <pc:docMk/>
          <pc:sldMk cId="67894047" sldId="256"/>
        </pc:sldMkLst>
      </pc:sldChg>
      <pc:sldChg chg="ord">
        <pc:chgData name="Carolina Pellizzaro Giovannoni" userId="S::carolina.giovannoni@cpb.org.br::8f12c0e3-f032-41f6-baf1-4dcefe7e8bec" providerId="AD" clId="Web-{9265E164-A5B9-9B7C-E841-D10E0C526E67}" dt="2023-05-10T16:56:48.428" v="0"/>
        <pc:sldMkLst>
          <pc:docMk/>
          <pc:sldMk cId="1131528399" sldId="261"/>
        </pc:sldMkLst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522F5F5-D1FA-C9AC-B101-B0DDE2C5734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44A1DB48-33E7-AD01-E011-4E43BA1462D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9EAFFFB1-6ECC-C7E5-70C6-087A6805C5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6442E0-B58B-4799-AB8B-787E6800C06E}" type="datetimeFigureOut">
              <a:rPr lang="pt-BR" smtClean="0"/>
              <a:t>10/11/2023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22D629DD-C6A3-2FAD-E4F4-F44609E655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4527875F-6F1C-83ED-3C61-DCDB28FD70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E336AD-FAE5-41BE-8416-F232705633C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210316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9002D50-35FE-393F-55AB-E3FEE24FD6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3DF6F66B-81B7-F68B-D323-D057C8784B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3FC46703-AE57-9834-6180-922D1DBA97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6442E0-B58B-4799-AB8B-787E6800C06E}" type="datetimeFigureOut">
              <a:rPr lang="pt-BR" smtClean="0"/>
              <a:t>10/11/2023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599F95C5-10AF-4034-4912-6824283B85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7225DB7D-AD89-AB54-E1BB-61C3441ECC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E336AD-FAE5-41BE-8416-F232705633C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012644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A46D300C-EFA8-00DC-5338-2CC46394527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04320980-7F4F-6803-F201-ABAFC7BAD1C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864C4211-F717-A2E2-04C9-F804EA921F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6442E0-B58B-4799-AB8B-787E6800C06E}" type="datetimeFigureOut">
              <a:rPr lang="pt-BR" smtClean="0"/>
              <a:t>10/11/2023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4577542B-E13F-C859-5DC5-7065895862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0D2C6CAC-3EB6-46D4-15CD-F1CA1ECFCE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E336AD-FAE5-41BE-8416-F232705633C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83962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CADD9F7-2AB6-7745-1150-88ACC230C0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2E02665D-8272-1FC5-B681-8A394984C6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0FCE6848-9BCC-5A08-42AF-257DA16C09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6442E0-B58B-4799-AB8B-787E6800C06E}" type="datetimeFigureOut">
              <a:rPr lang="pt-BR" smtClean="0"/>
              <a:t>10/11/2023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ABF813ED-FF4E-9643-923F-37D8938BE8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D567B617-7262-6512-013E-0B62441E05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E336AD-FAE5-41BE-8416-F232705633C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837279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82C8F9D-55E3-5ACB-A571-0A7C0B0307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1A99E46D-2D5A-94A7-FD9B-17ADEF35DB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04A38390-B194-4145-8ED2-82601D4FA2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6442E0-B58B-4799-AB8B-787E6800C06E}" type="datetimeFigureOut">
              <a:rPr lang="pt-BR" smtClean="0"/>
              <a:t>10/11/2023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5745D43B-99F5-D227-B821-4D14AC7536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059C0069-5A29-E45B-7A64-525B00B34A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E336AD-FAE5-41BE-8416-F232705633C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031088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8037070-D8FD-DDCD-A62F-874C9D425E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4E2671B1-AC03-1EDF-6D25-856C690ABE1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C701631F-B5C5-977A-E272-FD94A87FD70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DB6382D6-0860-8A38-65D8-6DDF6AC513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6442E0-B58B-4799-AB8B-787E6800C06E}" type="datetimeFigureOut">
              <a:rPr lang="pt-BR" smtClean="0"/>
              <a:t>10/11/2023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7F377321-7305-C585-745C-5003127E1E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206493CF-CF4C-7AD4-4BBC-B29A492AFA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E336AD-FAE5-41BE-8416-F232705633C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800675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D7E3699-A2F1-68F0-4CD1-483930128C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AF55C26E-AB78-551A-8D17-C11517C80FF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0E02222C-7137-FA1D-9253-EF70DDFE35D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6DA1F3E6-B67B-70FA-70B0-4306FC1020C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83C3C4BD-CC3A-6968-9784-B8B5AB26CD8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A9E2CBB5-5646-4E8E-3047-6EE36E7F37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6442E0-B58B-4799-AB8B-787E6800C06E}" type="datetimeFigureOut">
              <a:rPr lang="pt-BR" smtClean="0"/>
              <a:t>10/11/2023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55909AED-E4FD-B493-BD70-669D9A8AE6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61324F2E-8DA4-C1C2-B1E1-FCD6094371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E336AD-FAE5-41BE-8416-F232705633C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408573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84593CC-930E-055F-4F25-30906FD9AD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6A0CB81E-C9AA-6477-30AC-5B81FDE9BD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6442E0-B58B-4799-AB8B-787E6800C06E}" type="datetimeFigureOut">
              <a:rPr lang="pt-BR" smtClean="0"/>
              <a:t>10/11/2023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FFA44F9E-24A8-BAA3-67D5-3F0151BC1B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87189617-2CA6-3662-AF03-7E13F81BB0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E336AD-FAE5-41BE-8416-F232705633C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929772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194E83C8-CA88-5393-FCA3-B37A3225D2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6442E0-B58B-4799-AB8B-787E6800C06E}" type="datetimeFigureOut">
              <a:rPr lang="pt-BR" smtClean="0"/>
              <a:t>10/11/2023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5B883EC4-8F9E-886F-EAA7-758F9E8A60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1DDAF0F5-1CB9-F163-8D5A-0B618AE985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E336AD-FAE5-41BE-8416-F232705633C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132472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0FD1ED4-6842-A28B-1A51-2A0BB65C84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D301429D-5DC0-841E-5211-F9E810EA46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17184FC9-1E2B-4A58-5C2E-7558DBC5B5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DC49AA3A-8F40-A109-0754-242696B6F0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6442E0-B58B-4799-AB8B-787E6800C06E}" type="datetimeFigureOut">
              <a:rPr lang="pt-BR" smtClean="0"/>
              <a:t>10/11/2023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C3D97B89-DC08-56F8-20D6-990505B256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EE061D15-121F-F12A-A041-539058EA7C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E336AD-FAE5-41BE-8416-F232705633C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708264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F476947-2556-73B0-DD07-68592907D0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FF92CAD6-FBB5-32A8-FE4E-5C52DEE0685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70CF3876-0007-1A4B-64C2-215D5F85756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E663F0EF-26BB-2667-D9C7-12B4A738E2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6442E0-B58B-4799-AB8B-787E6800C06E}" type="datetimeFigureOut">
              <a:rPr lang="pt-BR" smtClean="0"/>
              <a:t>10/11/2023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2CCFEB97-63B8-4772-AA4E-4D37C0053D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9A24D654-D222-9966-4652-0DADA8E095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E336AD-FAE5-41BE-8416-F232705633C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270139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960B79A6-B80A-D9C6-2E4E-2012368CB6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78A93CC6-F23D-86B8-74E3-8F69B36949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556E7E2E-9793-35F8-8EF1-E2563D94B58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6442E0-B58B-4799-AB8B-787E6800C06E}" type="datetimeFigureOut">
              <a:rPr lang="pt-BR" smtClean="0"/>
              <a:t>10/11/2023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48431B46-026A-17E8-72A4-377FDEFEE91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163F088B-6735-648D-4EAC-44C30840150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336AD-FAE5-41BE-8416-F232705633C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291185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Interface gráfica do usuário, Site&#10;&#10;Descrição gerada automaticamente">
            <a:extLst>
              <a:ext uri="{FF2B5EF4-FFF2-40B4-BE49-F238E27FC236}">
                <a16:creationId xmlns:a16="http://schemas.microsoft.com/office/drawing/2014/main" id="{5A79A522-D152-E2B2-1712-8A5C4A0956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76A8E1EF-EE2F-B20B-0D7E-33D1C6FB29C5}"/>
              </a:ext>
            </a:extLst>
          </p:cNvPr>
          <p:cNvSpPr txBox="1"/>
          <p:nvPr/>
        </p:nvSpPr>
        <p:spPr>
          <a:xfrm>
            <a:off x="3519050" y="3657600"/>
            <a:ext cx="49045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600" b="1" dirty="0">
                <a:solidFill>
                  <a:schemeClr val="bg1"/>
                </a:solidFill>
                <a:latin typeface="Montserrat" panose="00000500000000000000" pitchFamily="2" charset="0"/>
              </a:rPr>
              <a:t>PARAÍBA</a:t>
            </a:r>
          </a:p>
        </p:txBody>
      </p:sp>
    </p:spTree>
    <p:extLst>
      <p:ext uri="{BB962C8B-B14F-4D97-AF65-F5344CB8AC3E}">
        <p14:creationId xmlns:p14="http://schemas.microsoft.com/office/powerpoint/2010/main" val="11315283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F1446483-281C-82E4-BEFC-F36FAFEC8FE1}"/>
              </a:ext>
            </a:extLst>
          </p:cNvPr>
          <p:cNvSpPr txBox="1"/>
          <p:nvPr/>
        </p:nvSpPr>
        <p:spPr>
          <a:xfrm>
            <a:off x="1052942" y="5630636"/>
            <a:ext cx="10086114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dirty="0">
                <a:solidFill>
                  <a:schemeClr val="bg1"/>
                </a:solidFill>
                <a:latin typeface="Montserrat" pitchFamily="2" charset="0"/>
              </a:rPr>
              <a:t>Festival Paralímpico Loterias Caixa no Parque da Liberdade, em Campina Grande - Paraíba – Foto: Leonardo Silva/CPB </a:t>
            </a:r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</p:txBody>
      </p:sp>
      <p:pic>
        <p:nvPicPr>
          <p:cNvPr id="4" name="Imagem 3" descr="Pessoas em uma quadra&#10;&#10;Descrição gerada automaticamente com confiança média">
            <a:extLst>
              <a:ext uri="{FF2B5EF4-FFF2-40B4-BE49-F238E27FC236}">
                <a16:creationId xmlns:a16="http://schemas.microsoft.com/office/drawing/2014/main" id="{468CD38C-D1C5-BD81-2CE5-7DDCD0370F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2691" y="1480603"/>
            <a:ext cx="5846618" cy="3896794"/>
          </a:xfrm>
          <a:prstGeom prst="rect">
            <a:avLst/>
          </a:prstGeom>
          <a:ln w="762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328212199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64BE6EF5-8ED6-E190-956A-C886CDC0B246}"/>
              </a:ext>
            </a:extLst>
          </p:cNvPr>
          <p:cNvSpPr txBox="1"/>
          <p:nvPr/>
        </p:nvSpPr>
        <p:spPr>
          <a:xfrm>
            <a:off x="614362" y="5674140"/>
            <a:ext cx="10963275" cy="3939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dirty="0">
                <a:solidFill>
                  <a:srgbClr val="002060"/>
                </a:solidFill>
                <a:latin typeface="Montserrat" pitchFamily="2" charset="0"/>
              </a:rPr>
              <a:t>Festival Paralímpico Loterias Caixa no Parque da Liberdade, em Campina Grande - Paraíba – Foto: Leonardo Silva/CPB </a:t>
            </a:r>
          </a:p>
          <a:p>
            <a:endParaRPr lang="pt-BR" dirty="0">
              <a:solidFill>
                <a:srgbClr val="002060"/>
              </a:solidFill>
              <a:latin typeface="Montserrat" pitchFamily="2" charset="0"/>
            </a:endParaRPr>
          </a:p>
          <a:p>
            <a:endParaRPr lang="pt-BR" dirty="0">
              <a:solidFill>
                <a:srgbClr val="002060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</p:txBody>
      </p:sp>
      <p:pic>
        <p:nvPicPr>
          <p:cNvPr id="4" name="Imagem 3" descr="Homem com óculos de sol e camiseta azul&#10;&#10;Descrição gerada automaticamente com confiança média">
            <a:extLst>
              <a:ext uri="{FF2B5EF4-FFF2-40B4-BE49-F238E27FC236}">
                <a16:creationId xmlns:a16="http://schemas.microsoft.com/office/drawing/2014/main" id="{CED82832-477C-11A5-9AE8-4388B5B2D9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1855" y="1311913"/>
            <a:ext cx="6068290" cy="4234174"/>
          </a:xfrm>
          <a:prstGeom prst="rect">
            <a:avLst/>
          </a:prstGeom>
          <a:ln w="76200">
            <a:solidFill>
              <a:srgbClr val="002060"/>
            </a:solidFill>
          </a:ln>
        </p:spPr>
      </p:pic>
    </p:spTree>
    <p:extLst>
      <p:ext uri="{BB962C8B-B14F-4D97-AF65-F5344CB8AC3E}">
        <p14:creationId xmlns:p14="http://schemas.microsoft.com/office/powerpoint/2010/main" val="24057410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F1446483-281C-82E4-BEFC-F36FAFEC8FE1}"/>
              </a:ext>
            </a:extLst>
          </p:cNvPr>
          <p:cNvSpPr txBox="1"/>
          <p:nvPr/>
        </p:nvSpPr>
        <p:spPr>
          <a:xfrm>
            <a:off x="614361" y="5630636"/>
            <a:ext cx="10963275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dirty="0">
                <a:solidFill>
                  <a:schemeClr val="bg1"/>
                </a:solidFill>
                <a:latin typeface="Montserrat" pitchFamily="2" charset="0"/>
              </a:rPr>
              <a:t>Festival Paralímpico Loterias Caixa no Parque da Liberdade, em Campina Grande - Paraíba – Foto: Leonardo Silva/CPB </a:t>
            </a: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</p:txBody>
      </p:sp>
      <p:pic>
        <p:nvPicPr>
          <p:cNvPr id="4" name="Imagem 3" descr="Uma imagem contendo pessoa, homem, grama, criança&#10;&#10;Descrição gerada automaticamente">
            <a:extLst>
              <a:ext uri="{FF2B5EF4-FFF2-40B4-BE49-F238E27FC236}">
                <a16:creationId xmlns:a16="http://schemas.microsoft.com/office/drawing/2014/main" id="{733FA09B-4901-B79E-D35E-FEFE183A058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21" b="9495"/>
          <a:stretch/>
        </p:blipFill>
        <p:spPr>
          <a:xfrm>
            <a:off x="4124002" y="1016988"/>
            <a:ext cx="3943992" cy="4405912"/>
          </a:xfrm>
          <a:prstGeom prst="rect">
            <a:avLst/>
          </a:prstGeom>
          <a:ln w="762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137689591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64BE6EF5-8ED6-E190-956A-C886CDC0B246}"/>
              </a:ext>
            </a:extLst>
          </p:cNvPr>
          <p:cNvSpPr txBox="1"/>
          <p:nvPr/>
        </p:nvSpPr>
        <p:spPr>
          <a:xfrm>
            <a:off x="788533" y="5659627"/>
            <a:ext cx="10963275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dirty="0">
                <a:solidFill>
                  <a:srgbClr val="002060"/>
                </a:solidFill>
                <a:latin typeface="Montserrat" pitchFamily="2" charset="0"/>
              </a:rPr>
              <a:t>Festival Paralímpico Loterias Caixa no Parque da Liberdade, em Campina Grande - Paraíba – Foto: Leonardo Silva/CPB </a:t>
            </a:r>
          </a:p>
          <a:p>
            <a:endParaRPr lang="pt-BR" dirty="0">
              <a:solidFill>
                <a:srgbClr val="002060"/>
              </a:solidFill>
              <a:latin typeface="Montserrat" pitchFamily="2" charset="0"/>
            </a:endParaRPr>
          </a:p>
          <a:p>
            <a:endParaRPr lang="pt-BR" dirty="0">
              <a:solidFill>
                <a:srgbClr val="002060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</p:txBody>
      </p:sp>
      <p:pic>
        <p:nvPicPr>
          <p:cNvPr id="4" name="Imagem 3" descr="Grupo de pessoas posando para foto em quadra&#10;&#10;Descrição gerada automaticamente com confiança média">
            <a:extLst>
              <a:ext uri="{FF2B5EF4-FFF2-40B4-BE49-F238E27FC236}">
                <a16:creationId xmlns:a16="http://schemas.microsoft.com/office/drawing/2014/main" id="{7B4D203A-2986-C8A3-94BA-2C3EBF31E3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8343" y="1194297"/>
            <a:ext cx="6415314" cy="4237178"/>
          </a:xfrm>
          <a:prstGeom prst="rect">
            <a:avLst/>
          </a:prstGeom>
          <a:ln w="76200">
            <a:solidFill>
              <a:srgbClr val="002060"/>
            </a:solidFill>
          </a:ln>
        </p:spPr>
      </p:pic>
    </p:spTree>
    <p:extLst>
      <p:ext uri="{BB962C8B-B14F-4D97-AF65-F5344CB8AC3E}">
        <p14:creationId xmlns:p14="http://schemas.microsoft.com/office/powerpoint/2010/main" val="305980258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F1446483-281C-82E4-BEFC-F36FAFEC8FE1}"/>
              </a:ext>
            </a:extLst>
          </p:cNvPr>
          <p:cNvSpPr txBox="1"/>
          <p:nvPr/>
        </p:nvSpPr>
        <p:spPr>
          <a:xfrm>
            <a:off x="614361" y="5630636"/>
            <a:ext cx="10963275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dirty="0">
                <a:solidFill>
                  <a:schemeClr val="bg1"/>
                </a:solidFill>
                <a:latin typeface="Montserrat" pitchFamily="2" charset="0"/>
              </a:rPr>
              <a:t>Festival Paralímpico Loterias Caixa no Parque da Liberdade, em Campina Grande - Paraíba – Foto: Leonardo Silva/CPB </a:t>
            </a: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</p:txBody>
      </p:sp>
      <p:pic>
        <p:nvPicPr>
          <p:cNvPr id="4" name="Imagem 3" descr="Grupo de pessoas em uma quadra&#10;&#10;Descrição gerada automaticamente com confiança média">
            <a:extLst>
              <a:ext uri="{FF2B5EF4-FFF2-40B4-BE49-F238E27FC236}">
                <a16:creationId xmlns:a16="http://schemas.microsoft.com/office/drawing/2014/main" id="{2F37F3DF-1A06-80EF-21B0-ED39FA83D9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6057" y="1436192"/>
            <a:ext cx="5979886" cy="3985616"/>
          </a:xfrm>
          <a:prstGeom prst="rect">
            <a:avLst/>
          </a:prstGeom>
          <a:ln w="762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12193429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64BE6EF5-8ED6-E190-956A-C886CDC0B246}"/>
              </a:ext>
            </a:extLst>
          </p:cNvPr>
          <p:cNvSpPr txBox="1"/>
          <p:nvPr/>
        </p:nvSpPr>
        <p:spPr>
          <a:xfrm>
            <a:off x="788534" y="5674138"/>
            <a:ext cx="10963275" cy="3908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dirty="0">
                <a:solidFill>
                  <a:srgbClr val="002060"/>
                </a:solidFill>
                <a:latin typeface="Montserrat" pitchFamily="2" charset="0"/>
              </a:rPr>
              <a:t>Festival Paralímpico Loterias Caixa no Parque da Liberdade, em Campina Grande - Paraíba – Foto: Leonardo Silva/CPB </a:t>
            </a:r>
          </a:p>
          <a:p>
            <a:endParaRPr lang="pt-BR" dirty="0">
              <a:solidFill>
                <a:srgbClr val="002060"/>
              </a:solidFill>
              <a:latin typeface="Montserrat" pitchFamily="2" charset="0"/>
            </a:endParaRPr>
          </a:p>
          <a:p>
            <a:endParaRPr lang="pt-BR" dirty="0">
              <a:solidFill>
                <a:srgbClr val="002060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1C90DFE0-D4FA-EFFE-DFAF-FA3D4495ED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72440" y="868804"/>
            <a:ext cx="2977799" cy="4545298"/>
          </a:xfrm>
          <a:prstGeom prst="rect">
            <a:avLst/>
          </a:prstGeom>
          <a:ln w="76200">
            <a:solidFill>
              <a:srgbClr val="002060"/>
            </a:solidFill>
          </a:ln>
        </p:spPr>
      </p:pic>
    </p:spTree>
    <p:extLst>
      <p:ext uri="{BB962C8B-B14F-4D97-AF65-F5344CB8AC3E}">
        <p14:creationId xmlns:p14="http://schemas.microsoft.com/office/powerpoint/2010/main" val="293092900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F1446483-281C-82E4-BEFC-F36FAFEC8FE1}"/>
              </a:ext>
            </a:extLst>
          </p:cNvPr>
          <p:cNvSpPr txBox="1"/>
          <p:nvPr/>
        </p:nvSpPr>
        <p:spPr>
          <a:xfrm>
            <a:off x="614361" y="5630636"/>
            <a:ext cx="10963275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dirty="0">
                <a:solidFill>
                  <a:schemeClr val="bg1"/>
                </a:solidFill>
                <a:latin typeface="Montserrat" pitchFamily="2" charset="0"/>
              </a:rPr>
              <a:t>Festival Paralímpico Loterias Caixa no Parque da Liberdade, em Campina Grande - Paraíba – Foto: Leonardo Silva/CPB </a:t>
            </a: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8347EB3D-EE93-C868-BFD7-8EAF48A36B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2171" y="1432194"/>
            <a:ext cx="5747658" cy="3993612"/>
          </a:xfrm>
          <a:prstGeom prst="rect">
            <a:avLst/>
          </a:prstGeom>
          <a:ln w="762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417952322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Interface gráfica do usuário, Site&#10;&#10;Descrição gerada automaticamente">
            <a:extLst>
              <a:ext uri="{FF2B5EF4-FFF2-40B4-BE49-F238E27FC236}">
                <a16:creationId xmlns:a16="http://schemas.microsoft.com/office/drawing/2014/main" id="{4DAD7678-E181-8D09-82AA-33ACC2A525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7E93FE90-434E-7F2A-E8B5-DD7B39033780}"/>
              </a:ext>
            </a:extLst>
          </p:cNvPr>
          <p:cNvSpPr txBox="1"/>
          <p:nvPr/>
        </p:nvSpPr>
        <p:spPr>
          <a:xfrm>
            <a:off x="4378036" y="3713017"/>
            <a:ext cx="343592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000" b="1" dirty="0">
                <a:solidFill>
                  <a:schemeClr val="bg1"/>
                </a:solidFill>
                <a:latin typeface="Montserrat" panose="00000500000000000000" pitchFamily="2" charset="0"/>
              </a:rPr>
              <a:t>Obrigado!</a:t>
            </a:r>
          </a:p>
        </p:txBody>
      </p:sp>
    </p:spTree>
    <p:extLst>
      <p:ext uri="{BB962C8B-B14F-4D97-AF65-F5344CB8AC3E}">
        <p14:creationId xmlns:p14="http://schemas.microsoft.com/office/powerpoint/2010/main" val="28611358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B62AE418-9B40-BBC1-5EA1-00DFDB4D01A3}"/>
              </a:ext>
            </a:extLst>
          </p:cNvPr>
          <p:cNvSpPr txBox="1"/>
          <p:nvPr/>
        </p:nvSpPr>
        <p:spPr>
          <a:xfrm>
            <a:off x="1084006" y="1579417"/>
            <a:ext cx="9902649" cy="62683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ts val="1600"/>
              </a:lnSpc>
            </a:pPr>
            <a:r>
              <a:rPr lang="pt-BR" sz="1260" dirty="0">
                <a:solidFill>
                  <a:schemeClr val="bg1"/>
                </a:solidFill>
                <a:latin typeface="Montserrat" pitchFamily="2" charset="0"/>
              </a:rPr>
              <a:t>A </a:t>
            </a:r>
            <a:r>
              <a:rPr lang="pt-BR" sz="1260" b="1" dirty="0">
                <a:solidFill>
                  <a:schemeClr val="bg1"/>
                </a:solidFill>
                <a:latin typeface="Montserrat" pitchFamily="2" charset="0"/>
              </a:rPr>
              <a:t>segunda edição do Festival Paralímpico Loterias Caixa 2023</a:t>
            </a:r>
            <a:r>
              <a:rPr lang="pt-BR" sz="1260" dirty="0">
                <a:solidFill>
                  <a:schemeClr val="bg1"/>
                </a:solidFill>
                <a:latin typeface="Montserrat" pitchFamily="2" charset="0"/>
              </a:rPr>
              <a:t> repetiu o recorde da etapa anterior, realizada em maio. Na manhã deste sábado, 23, 21 mil crianças e jovens se reuniram em 118 localidades nas 27 unidades federativas do Brasil. Durante o evento, organizado pelo Comitê Paralímpico Brasileiro (CPB), os participantes puderam experimentar modalidades paralímpicas por meio de atividades lúdicas e inclusiva.</a:t>
            </a:r>
          </a:p>
          <a:p>
            <a:pPr algn="just">
              <a:lnSpc>
                <a:spcPts val="1600"/>
              </a:lnSpc>
            </a:pPr>
            <a:r>
              <a:rPr lang="pt-BR" sz="1260" dirty="0">
                <a:solidFill>
                  <a:schemeClr val="bg1"/>
                </a:solidFill>
                <a:latin typeface="Montserrat" pitchFamily="2" charset="0"/>
              </a:rPr>
              <a:t>O Festival também recebeu atletas paralímpicos de destaque em suas sedes. Em João Pessoa (PB), por exemplo, o evento contou com a participação do velocista e campeão paralímpico Petrúcio Ferreira. “Um evento como este é de grande importância para o esporte paralímpico. É muito legal ver essa alegria contagiante das crianças e ainda por cima termos a oportunidade de descobrirmos novos talentos na Paraíba e no Brasil inteiro. É minha terceira participação e sempre me divirto, volto a ser criança”, afirmou. O núcleo da capital paraibana recebeu mais de 250 crianças que experimentaram o atletismo, bocha, futebol de cegos e </a:t>
            </a:r>
            <a:r>
              <a:rPr lang="pt-BR" sz="1260" dirty="0" err="1">
                <a:solidFill>
                  <a:schemeClr val="bg1"/>
                </a:solidFill>
                <a:latin typeface="Montserrat" pitchFamily="2" charset="0"/>
              </a:rPr>
              <a:t>goalball</a:t>
            </a:r>
            <a:r>
              <a:rPr lang="pt-BR" sz="1260" dirty="0">
                <a:solidFill>
                  <a:schemeClr val="bg1"/>
                </a:solidFill>
                <a:latin typeface="Montserrat" pitchFamily="2" charset="0"/>
              </a:rPr>
              <a:t>.</a:t>
            </a:r>
          </a:p>
          <a:p>
            <a:pPr algn="just">
              <a:lnSpc>
                <a:spcPts val="1600"/>
              </a:lnSpc>
            </a:pPr>
            <a:r>
              <a:rPr lang="pt-BR" sz="1260" dirty="0">
                <a:solidFill>
                  <a:schemeClr val="bg1"/>
                </a:solidFill>
                <a:latin typeface="Montserrat" pitchFamily="2" charset="0"/>
              </a:rPr>
              <a:t>Cada uma das sedes do Festival ofereceu quatro modalidades para experimentação. A maior parte delas integra o programa dos Jogos Paralímpicos, mas também houve espaço para modalidades que não estão no megaevento. Em Ribeirão Preto, o calor do sábado não impediu que o Centro de Referência do CPB promovesse a prática do </a:t>
            </a:r>
            <a:r>
              <a:rPr lang="pt-BR" sz="1260" dirty="0" err="1">
                <a:solidFill>
                  <a:schemeClr val="bg1"/>
                </a:solidFill>
                <a:latin typeface="Montserrat" pitchFamily="2" charset="0"/>
              </a:rPr>
              <a:t>rollerski</a:t>
            </a:r>
            <a:r>
              <a:rPr lang="pt-BR" sz="1260" dirty="0">
                <a:solidFill>
                  <a:schemeClr val="bg1"/>
                </a:solidFill>
                <a:latin typeface="Montserrat" pitchFamily="2" charset="0"/>
              </a:rPr>
              <a:t>, modalidade que é oferece ali em parceria com a Confederação Brasileira de Desportos na Neve (CBDN).</a:t>
            </a:r>
          </a:p>
          <a:p>
            <a:pPr algn="just">
              <a:lnSpc>
                <a:spcPts val="1600"/>
              </a:lnSpc>
            </a:pPr>
            <a:r>
              <a:rPr lang="pt-BR" sz="1260" dirty="0">
                <a:solidFill>
                  <a:schemeClr val="bg1"/>
                </a:solidFill>
                <a:latin typeface="Montserrat" pitchFamily="2" charset="0"/>
              </a:rPr>
              <a:t>O Festival foi realizado pela primeira vez em 2018, com 48 locais e mais de 7 mil crianças. Em 2019, o evento teve 70 sedes e recebeu mais de 10 mil inscritos. No ano seguinte, a ação foi cancelada devido à pandemia de Covid-19 e retornou em 2021, com 8 mil participantes em 70 núcleos. Em 2022, foram atendidas 15 mil crianças.</a:t>
            </a:r>
          </a:p>
          <a:p>
            <a:pPr algn="just">
              <a:lnSpc>
                <a:spcPts val="1600"/>
              </a:lnSpc>
            </a:pPr>
            <a:r>
              <a:rPr lang="pt-BR" sz="1260" dirty="0">
                <a:solidFill>
                  <a:schemeClr val="bg1"/>
                </a:solidFill>
                <a:latin typeface="Montserrat" pitchFamily="2" charset="0"/>
              </a:rPr>
              <a:t>Já em 2023, o Festival Paralímpico passou a ter duas edições anuais. Em maio, o evento também contou com 21 mil participantes, somando um total de 42 mil inscrições acumuladas neste ano.</a:t>
            </a:r>
          </a:p>
          <a:p>
            <a:pPr>
              <a:lnSpc>
                <a:spcPts val="1600"/>
              </a:lnSpc>
            </a:pPr>
            <a:endParaRPr lang="pt-BR" sz="1260" dirty="0">
              <a:solidFill>
                <a:schemeClr val="bg1"/>
              </a:solidFill>
              <a:latin typeface="Montserrat" pitchFamily="2" charset="0"/>
            </a:endParaRPr>
          </a:p>
          <a:p>
            <a:pPr>
              <a:lnSpc>
                <a:spcPts val="1600"/>
              </a:lnSpc>
            </a:pPr>
            <a:r>
              <a:rPr lang="pt-BR" sz="1260" b="1" dirty="0">
                <a:solidFill>
                  <a:schemeClr val="bg1"/>
                </a:solidFill>
                <a:latin typeface="Montserrat" pitchFamily="2" charset="0"/>
              </a:rPr>
              <a:t>O Festival Paralímpico Loterias Caixa e os Centros de Referência Paralímpico contam com o patrocínio das Loterias Caixa</a:t>
            </a:r>
          </a:p>
          <a:p>
            <a:endParaRPr lang="pt-BR" sz="1200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sz="1200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sz="1200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sz="1200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sz="1400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sz="1400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sz="1400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44234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7CBEA470-7414-02B1-66F7-5F793DF7436E}"/>
              </a:ext>
            </a:extLst>
          </p:cNvPr>
          <p:cNvSpPr txBox="1"/>
          <p:nvPr/>
        </p:nvSpPr>
        <p:spPr>
          <a:xfrm>
            <a:off x="526473" y="1675945"/>
            <a:ext cx="11139054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t-BR" dirty="0">
              <a:solidFill>
                <a:srgbClr val="002060"/>
              </a:solidFill>
              <a:latin typeface="Montserrat" pitchFamily="2" charset="0"/>
            </a:endParaRPr>
          </a:p>
          <a:p>
            <a:endParaRPr lang="pt-BR" dirty="0">
              <a:solidFill>
                <a:srgbClr val="002060"/>
              </a:solidFill>
              <a:latin typeface="Montserrat" pitchFamily="2" charset="0"/>
            </a:endParaRPr>
          </a:p>
          <a:p>
            <a:endParaRPr lang="pt-BR" dirty="0">
              <a:solidFill>
                <a:srgbClr val="002060"/>
              </a:solidFill>
              <a:latin typeface="Montserrat" pitchFamily="2" charset="0"/>
            </a:endParaRPr>
          </a:p>
          <a:p>
            <a:endParaRPr lang="pt-BR" dirty="0">
              <a:solidFill>
                <a:srgbClr val="002060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r>
              <a:rPr lang="pt-BR" sz="1200" dirty="0">
                <a:solidFill>
                  <a:schemeClr val="accent1">
                    <a:lumMod val="50000"/>
                  </a:schemeClr>
                </a:solidFill>
                <a:latin typeface="Montserrat" pitchFamily="2" charset="0"/>
              </a:rPr>
              <a:t>Festival Paralímpico Loterias Caixa no Instituto dos Cegos da Paraíba (Adalgisa Cunha),em João Pessoa, Paraíba. Foto: Josemar Gonçalves/CPB</a:t>
            </a:r>
            <a:endParaRPr lang="pt-BR" dirty="0">
              <a:solidFill>
                <a:schemeClr val="accent1">
                  <a:lumMod val="50000"/>
                </a:schemeClr>
              </a:solidFill>
              <a:latin typeface="Montserrat" pitchFamily="2" charset="0"/>
            </a:endParaRPr>
          </a:p>
        </p:txBody>
      </p:sp>
      <p:pic>
        <p:nvPicPr>
          <p:cNvPr id="4" name="Imagem 3" descr="Multidão de pessoas&#10;&#10;Descrição gerada automaticamente com confiança média">
            <a:extLst>
              <a:ext uri="{FF2B5EF4-FFF2-40B4-BE49-F238E27FC236}">
                <a16:creationId xmlns:a16="http://schemas.microsoft.com/office/drawing/2014/main" id="{6039BD17-F9BC-2AB6-3EAA-2120D6D5D0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0291" y="1104941"/>
            <a:ext cx="6151418" cy="4093936"/>
          </a:xfrm>
          <a:prstGeom prst="rect">
            <a:avLst/>
          </a:prstGeom>
          <a:ln w="76200">
            <a:solidFill>
              <a:srgbClr val="002060"/>
            </a:solidFill>
          </a:ln>
        </p:spPr>
      </p:pic>
    </p:spTree>
    <p:extLst>
      <p:ext uri="{BB962C8B-B14F-4D97-AF65-F5344CB8AC3E}">
        <p14:creationId xmlns:p14="http://schemas.microsoft.com/office/powerpoint/2010/main" val="36941829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F1446483-281C-82E4-BEFC-F36FAFEC8FE1}"/>
              </a:ext>
            </a:extLst>
          </p:cNvPr>
          <p:cNvSpPr txBox="1"/>
          <p:nvPr/>
        </p:nvSpPr>
        <p:spPr>
          <a:xfrm>
            <a:off x="221670" y="5630636"/>
            <a:ext cx="1174865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dirty="0">
                <a:solidFill>
                  <a:schemeClr val="bg1"/>
                </a:solidFill>
                <a:latin typeface="Montserrat" pitchFamily="2" charset="0"/>
              </a:rPr>
              <a:t>Festival Paralímpico Loterias Caixa no Instituto dos Cegos da Paraíba (Adalgisa Cunha),em João Pessoa, Paraíba. Foto: Josemar Gonçalves/CPB</a:t>
            </a: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</p:txBody>
      </p:sp>
      <p:pic>
        <p:nvPicPr>
          <p:cNvPr id="4" name="Imagem 3" descr="Grupo de pessoas em um salão&#10;&#10;Descrição gerada automaticamente com confiança média">
            <a:extLst>
              <a:ext uri="{FF2B5EF4-FFF2-40B4-BE49-F238E27FC236}">
                <a16:creationId xmlns:a16="http://schemas.microsoft.com/office/drawing/2014/main" id="{97DC99F4-310F-E00C-B53B-8442C29489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7273" y="1446576"/>
            <a:ext cx="5957454" cy="3964848"/>
          </a:xfrm>
          <a:prstGeom prst="rect">
            <a:avLst/>
          </a:prstGeom>
          <a:ln w="762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36661830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64BE6EF5-8ED6-E190-956A-C886CDC0B246}"/>
              </a:ext>
            </a:extLst>
          </p:cNvPr>
          <p:cNvSpPr txBox="1"/>
          <p:nvPr/>
        </p:nvSpPr>
        <p:spPr>
          <a:xfrm>
            <a:off x="443342" y="5646428"/>
            <a:ext cx="11305314" cy="38779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dirty="0">
                <a:solidFill>
                  <a:schemeClr val="accent1">
                    <a:lumMod val="50000"/>
                  </a:schemeClr>
                </a:solidFill>
                <a:latin typeface="Montserrat" pitchFamily="2" charset="0"/>
              </a:rPr>
              <a:t>Festival Paralímpico Loterias Caixa no Instituto dos Cegos da Paraíba (Adalgisa Cunha),em João Pessoa, Paraíba. Foto: Josemar Gonçalves/CPB</a:t>
            </a:r>
          </a:p>
          <a:p>
            <a:endParaRPr lang="pt-BR" dirty="0">
              <a:solidFill>
                <a:srgbClr val="002060"/>
              </a:solidFill>
              <a:latin typeface="Montserrat" pitchFamily="2" charset="0"/>
            </a:endParaRPr>
          </a:p>
          <a:p>
            <a:endParaRPr lang="pt-BR" dirty="0">
              <a:solidFill>
                <a:srgbClr val="002060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</p:txBody>
      </p:sp>
      <p:pic>
        <p:nvPicPr>
          <p:cNvPr id="4" name="Imagem 3" descr="Pessoa com violão na mão&#10;&#10;Descrição gerada automaticamente com confiança baixa">
            <a:extLst>
              <a:ext uri="{FF2B5EF4-FFF2-40B4-BE49-F238E27FC236}">
                <a16:creationId xmlns:a16="http://schemas.microsoft.com/office/drawing/2014/main" id="{A0E93D00-C701-2B8B-8C1C-8D859DA076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5381" y="1245773"/>
            <a:ext cx="7121236" cy="4144782"/>
          </a:xfrm>
          <a:prstGeom prst="rect">
            <a:avLst/>
          </a:prstGeom>
          <a:ln w="76200">
            <a:solidFill>
              <a:srgbClr val="002060"/>
            </a:solidFill>
          </a:ln>
        </p:spPr>
      </p:pic>
    </p:spTree>
    <p:extLst>
      <p:ext uri="{BB962C8B-B14F-4D97-AF65-F5344CB8AC3E}">
        <p14:creationId xmlns:p14="http://schemas.microsoft.com/office/powerpoint/2010/main" val="36153337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F1446483-281C-82E4-BEFC-F36FAFEC8FE1}"/>
              </a:ext>
            </a:extLst>
          </p:cNvPr>
          <p:cNvSpPr txBox="1"/>
          <p:nvPr/>
        </p:nvSpPr>
        <p:spPr>
          <a:xfrm>
            <a:off x="360215" y="5630636"/>
            <a:ext cx="11471568" cy="27699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dirty="0">
                <a:solidFill>
                  <a:schemeClr val="bg1"/>
                </a:solidFill>
                <a:latin typeface="Montserrat" pitchFamily="2" charset="0"/>
              </a:rPr>
              <a:t>Festival Paralímpico Loterias Caixa no Instituto dos Cegos da Paraíba (Adalgisa Cunha),em João Pessoa, Paraíba. Foto: Josemar Gonçalves/CPB</a:t>
            </a: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</p:txBody>
      </p:sp>
      <p:pic>
        <p:nvPicPr>
          <p:cNvPr id="4" name="Imagem 3" descr="Grupo de pessoas sentadas ao redor de uma bicicleta&#10;&#10;Descrição gerada automaticamente">
            <a:extLst>
              <a:ext uri="{FF2B5EF4-FFF2-40B4-BE49-F238E27FC236}">
                <a16:creationId xmlns:a16="http://schemas.microsoft.com/office/drawing/2014/main" id="{4C5BBDC7-F681-31B8-FD3B-45F153F855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0291" y="1382031"/>
            <a:ext cx="6151418" cy="4093938"/>
          </a:xfrm>
          <a:prstGeom prst="rect">
            <a:avLst/>
          </a:prstGeom>
          <a:ln w="762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22109238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64BE6EF5-8ED6-E190-956A-C886CDC0B246}"/>
              </a:ext>
            </a:extLst>
          </p:cNvPr>
          <p:cNvSpPr txBox="1"/>
          <p:nvPr/>
        </p:nvSpPr>
        <p:spPr>
          <a:xfrm>
            <a:off x="374072" y="5659627"/>
            <a:ext cx="11443856" cy="38779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dirty="0">
                <a:solidFill>
                  <a:schemeClr val="accent1">
                    <a:lumMod val="50000"/>
                  </a:schemeClr>
                </a:solidFill>
                <a:latin typeface="Montserrat" pitchFamily="2" charset="0"/>
              </a:rPr>
              <a:t>Festival Paralímpico Loterias Caixa no Instituto dos Cegos da Paraíba (Adalgisa Cunha),em João Pessoa, Paraíba. Foto: Josemar Gonçalves/CPB</a:t>
            </a:r>
          </a:p>
          <a:p>
            <a:pPr algn="ctr"/>
            <a:endParaRPr lang="pt-BR" dirty="0">
              <a:solidFill>
                <a:srgbClr val="002060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rgbClr val="002060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</p:txBody>
      </p:sp>
      <p:pic>
        <p:nvPicPr>
          <p:cNvPr id="6" name="Imagem 5" descr="Grupo de pessoas na frente de um prédio&#10;&#10;Descrição gerada automaticamente">
            <a:extLst>
              <a:ext uri="{FF2B5EF4-FFF2-40B4-BE49-F238E27FC236}">
                <a16:creationId xmlns:a16="http://schemas.microsoft.com/office/drawing/2014/main" id="{2C53D0D5-BD1A-E71A-7211-E8F79B0CBF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1745" y="1224503"/>
            <a:ext cx="6428510" cy="4187320"/>
          </a:xfrm>
          <a:prstGeom prst="rect">
            <a:avLst/>
          </a:prstGeom>
          <a:ln w="76200">
            <a:solidFill>
              <a:srgbClr val="002060"/>
            </a:solidFill>
          </a:ln>
        </p:spPr>
      </p:pic>
    </p:spTree>
    <p:extLst>
      <p:ext uri="{BB962C8B-B14F-4D97-AF65-F5344CB8AC3E}">
        <p14:creationId xmlns:p14="http://schemas.microsoft.com/office/powerpoint/2010/main" val="11216872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F1446483-281C-82E4-BEFC-F36FAFEC8FE1}"/>
              </a:ext>
            </a:extLst>
          </p:cNvPr>
          <p:cNvSpPr txBox="1"/>
          <p:nvPr/>
        </p:nvSpPr>
        <p:spPr>
          <a:xfrm>
            <a:off x="180106" y="5558066"/>
            <a:ext cx="11831786" cy="27699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dirty="0">
                <a:solidFill>
                  <a:schemeClr val="bg1"/>
                </a:solidFill>
                <a:latin typeface="Montserrat" pitchFamily="2" charset="0"/>
              </a:rPr>
              <a:t>Festival Paralímpico Loterias Caixa no Instituto dos Cegos da Paraíba (Adalgisa Cunha),em João Pessoa, Paraíba. Foto: Josemar Gonçalves/CPB</a:t>
            </a: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</p:txBody>
      </p:sp>
      <p:pic>
        <p:nvPicPr>
          <p:cNvPr id="4" name="Imagem 3" descr="Pessoas em uma quadra&#10;&#10;Descrição gerada automaticamente">
            <a:extLst>
              <a:ext uri="{FF2B5EF4-FFF2-40B4-BE49-F238E27FC236}">
                <a16:creationId xmlns:a16="http://schemas.microsoft.com/office/drawing/2014/main" id="{C57833F3-0333-B0C0-73DC-29F04161DA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0509" y="1521391"/>
            <a:ext cx="5430982" cy="3815218"/>
          </a:xfrm>
          <a:prstGeom prst="rect">
            <a:avLst/>
          </a:prstGeom>
          <a:ln w="762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30674352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64BE6EF5-8ED6-E190-956A-C886CDC0B246}"/>
              </a:ext>
            </a:extLst>
          </p:cNvPr>
          <p:cNvSpPr txBox="1"/>
          <p:nvPr/>
        </p:nvSpPr>
        <p:spPr>
          <a:xfrm>
            <a:off x="360215" y="5630599"/>
            <a:ext cx="11471568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dirty="0">
                <a:solidFill>
                  <a:schemeClr val="accent1">
                    <a:lumMod val="50000"/>
                  </a:schemeClr>
                </a:solidFill>
                <a:latin typeface="Montserrat" pitchFamily="2" charset="0"/>
              </a:rPr>
              <a:t>Festival Paralímpico Loterias Caixa no Instituto dos Cegos da Paraíba (Adalgisa Cunha),em João Pessoa, Paraíba. Foto: Josemar Gonçalves/CPB</a:t>
            </a:r>
          </a:p>
          <a:p>
            <a:endParaRPr lang="pt-BR" dirty="0">
              <a:solidFill>
                <a:srgbClr val="002060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</p:txBody>
      </p:sp>
      <p:pic>
        <p:nvPicPr>
          <p:cNvPr id="4" name="Imagem 3" descr="Grupo de pessoas em frente a bola no ar espectadores na arquibancada&#10;&#10;Descrição gerada automaticamente com confiança média">
            <a:extLst>
              <a:ext uri="{FF2B5EF4-FFF2-40B4-BE49-F238E27FC236}">
                <a16:creationId xmlns:a16="http://schemas.microsoft.com/office/drawing/2014/main" id="{217E47CC-694B-06B9-A4CB-D78AFB5BA2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2981" y="1357664"/>
            <a:ext cx="7426036" cy="3948708"/>
          </a:xfrm>
          <a:prstGeom prst="rect">
            <a:avLst/>
          </a:prstGeom>
          <a:ln w="76200">
            <a:solidFill>
              <a:srgbClr val="002060"/>
            </a:solidFill>
          </a:ln>
        </p:spPr>
      </p:pic>
    </p:spTree>
    <p:extLst>
      <p:ext uri="{BB962C8B-B14F-4D97-AF65-F5344CB8AC3E}">
        <p14:creationId xmlns:p14="http://schemas.microsoft.com/office/powerpoint/2010/main" val="695825645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525B79401CB8DC47ADC906700D343C81" ma:contentTypeVersion="17" ma:contentTypeDescription="Crie um novo documento." ma:contentTypeScope="" ma:versionID="ed4b2aec5699b34f0e794987364cc876">
  <xsd:schema xmlns:xsd="http://www.w3.org/2001/XMLSchema" xmlns:xs="http://www.w3.org/2001/XMLSchema" xmlns:p="http://schemas.microsoft.com/office/2006/metadata/properties" xmlns:ns2="b7d1abed-e25a-474c-905e-77acb143f0e2" xmlns:ns3="fbff6774-750c-4245-ad65-99ef46aea21c" targetNamespace="http://schemas.microsoft.com/office/2006/metadata/properties" ma:root="true" ma:fieldsID="2e4e87b83249860fa4b9e9d417a20c36" ns2:_="" ns3:_="">
    <xsd:import namespace="b7d1abed-e25a-474c-905e-77acb143f0e2"/>
    <xsd:import namespace="fbff6774-750c-4245-ad65-99ef46aea21c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MediaServiceLocation" minOccurs="0"/>
                <xsd:element ref="ns3:MediaServiceAutoKeyPoints" minOccurs="0"/>
                <xsd:element ref="ns3:MediaServiceKeyPoints" minOccurs="0"/>
                <xsd:element ref="ns3:MediaLengthInSeconds" minOccurs="0"/>
                <xsd:element ref="ns3:lcf76f155ced4ddcb4097134ff3c332f" minOccurs="0"/>
                <xsd:element ref="ns2:TaxCatchAll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7d1abed-e25a-474c-905e-77acb143f0e2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Compartilhado com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Detalhes de Compartilhado Com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22401b90-0c96-4e3a-b931-255d8292a306}" ma:internalName="TaxCatchAll" ma:showField="CatchAllData" ma:web="b7d1abed-e25a-474c-905e-77acb143f0e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bff6774-750c-4245-ad65-99ef46aea21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6" nillable="true" ma:displayName="Location" ma:internalName="MediaServiceLocation" ma:readOnly="true">
      <xsd:simpleType>
        <xsd:restriction base="dms:Text"/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9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1" nillable="true" ma:taxonomy="true" ma:internalName="lcf76f155ced4ddcb4097134ff3c332f" ma:taxonomyFieldName="MediaServiceImageTags" ma:displayName="Marcações de imagem" ma:readOnly="false" ma:fieldId="{5cf76f15-5ced-4ddc-b409-7134ff3c332f}" ma:taxonomyMulti="true" ma:sspId="fefdeb2f-85d3-4305-9d91-68db67b5aa2b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ú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fbff6774-750c-4245-ad65-99ef46aea21c">
      <Terms xmlns="http://schemas.microsoft.com/office/infopath/2007/PartnerControls"/>
    </lcf76f155ced4ddcb4097134ff3c332f>
    <TaxCatchAll xmlns="b7d1abed-e25a-474c-905e-77acb143f0e2" xsi:nil="true"/>
  </documentManagement>
</p:properties>
</file>

<file path=customXml/itemProps1.xml><?xml version="1.0" encoding="utf-8"?>
<ds:datastoreItem xmlns:ds="http://schemas.openxmlformats.org/officeDocument/2006/customXml" ds:itemID="{7EC36F5C-02AC-4025-944F-F99121DD5A60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3D2FF7C5-84EB-4D95-9564-3353847B49C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7d1abed-e25a-474c-905e-77acb143f0e2"/>
    <ds:schemaRef ds:uri="fbff6774-750c-4245-ad65-99ef46aea21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B068D9A3-8ED2-4CAC-8647-7347532C675B}">
  <ds:schemaRefs>
    <ds:schemaRef ds:uri="http://schemas.microsoft.com/office/2006/metadata/properties"/>
    <ds:schemaRef ds:uri="http://schemas.microsoft.com/office/infopath/2007/PartnerControls"/>
    <ds:schemaRef ds:uri="fbff6774-750c-4245-ad65-99ef46aea21c"/>
    <ds:schemaRef ds:uri="b7d1abed-e25a-474c-905e-77acb143f0e2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353</TotalTime>
  <Words>719</Words>
  <Application>Microsoft Office PowerPoint</Application>
  <PresentationFormat>Widescreen</PresentationFormat>
  <Paragraphs>158</Paragraphs>
  <Slides>17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slides</vt:lpstr>
      </vt:variant>
      <vt:variant>
        <vt:i4>17</vt:i4>
      </vt:variant>
    </vt:vector>
  </HeadingPairs>
  <TitlesOfParts>
    <vt:vector size="18" baseType="lpstr"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Lucas Julião</dc:creator>
  <cp:lastModifiedBy>Marcos Vinicius Martins Nascimento</cp:lastModifiedBy>
  <cp:revision>16</cp:revision>
  <dcterms:created xsi:type="dcterms:W3CDTF">2023-05-10T15:27:57Z</dcterms:created>
  <dcterms:modified xsi:type="dcterms:W3CDTF">2023-11-10T18:50:41Z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0x010100525B79401CB8DC47ADC906700D343C81</vt:lpwstr>
  </property>
  <property fmtid="{D5CDD505-2E9C-101B-9397-08002B2CF9AE}" pid="3" name="MediaServiceImageTags">
    <vt:lpwstr/>
  </property>
</Properties>
</file>