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7" r:id="rId6"/>
    <p:sldId id="259" r:id="rId7"/>
    <p:sldId id="258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62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65E164-A5B9-9B7C-E841-D10E0C526E67}" v="2" dt="2023-05-10T16:56:51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Pellizzaro Giovannoni" userId="S::carolina.giovannoni@cpb.org.br::8f12c0e3-f032-41f6-baf1-4dcefe7e8bec" providerId="AD" clId="Web-{9265E164-A5B9-9B7C-E841-D10E0C526E67}"/>
    <pc:docChg chg="sldOrd">
      <pc:chgData name="Carolina Pellizzaro Giovannoni" userId="S::carolina.giovannoni@cpb.org.br::8f12c0e3-f032-41f6-baf1-4dcefe7e8bec" providerId="AD" clId="Web-{9265E164-A5B9-9B7C-E841-D10E0C526E67}" dt="2023-05-10T16:56:51.725" v="1"/>
      <pc:docMkLst>
        <pc:docMk/>
      </pc:docMkLst>
      <pc:sldChg chg="ord">
        <pc:chgData name="Carolina Pellizzaro Giovannoni" userId="S::carolina.giovannoni@cpb.org.br::8f12c0e3-f032-41f6-baf1-4dcefe7e8bec" providerId="AD" clId="Web-{9265E164-A5B9-9B7C-E841-D10E0C526E67}" dt="2023-05-10T16:56:51.725" v="1"/>
        <pc:sldMkLst>
          <pc:docMk/>
          <pc:sldMk cId="67894047" sldId="256"/>
        </pc:sldMkLst>
      </pc:sldChg>
      <pc:sldChg chg="ord">
        <pc:chgData name="Carolina Pellizzaro Giovannoni" userId="S::carolina.giovannoni@cpb.org.br::8f12c0e3-f032-41f6-baf1-4dcefe7e8bec" providerId="AD" clId="Web-{9265E164-A5B9-9B7C-E841-D10E0C526E67}" dt="2023-05-10T16:56:48.428" v="0"/>
        <pc:sldMkLst>
          <pc:docMk/>
          <pc:sldMk cId="1131528399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2F5F5-D1FA-C9AC-B101-B0DDE2C57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A1DB48-33E7-AD01-E011-4E43BA146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AFFFB1-6ECC-C7E5-70C6-087A6805C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D629DD-C6A3-2FAD-E4F4-F44609E6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27875F-6F1C-83ED-3C61-DCDB28FD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03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02D50-35FE-393F-55AB-E3FEE24FD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DF6F66B-81B7-F68B-D323-D057C8784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C46703-AE57-9834-6180-922D1DBA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9F95C5-10AF-4034-4912-6824283B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25DB7D-AD89-AB54-E1BB-61C3441E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26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6D300C-EFA8-00DC-5338-2CC463945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320980-7F4F-6803-F201-ABAFC7BAD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4C4211-F717-A2E2-04C9-F804EA921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77542B-E13F-C859-5DC5-70658958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2C6CAC-3EB6-46D4-15CD-F1CA1ECF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9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DD9F7-2AB6-7745-1150-88ACC230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02665D-8272-1FC5-B681-8A394984C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CE6848-9BCC-5A08-42AF-257DA16C0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F813ED-FF4E-9643-923F-37D8938BE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67B617-7262-6512-013E-0B62441E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72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C8F9D-55E3-5ACB-A571-0A7C0B03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99E46D-2D5A-94A7-FD9B-17ADEF35D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A38390-B194-4145-8ED2-82601D4F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45D43B-99F5-D227-B821-4D14AC753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9C0069-5A29-E45B-7A64-525B00B3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10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37070-D8FD-DDCD-A62F-874C9D42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2671B1-AC03-1EDF-6D25-856C690AB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01631F-B5C5-977A-E272-FD94A87FD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6382D6-0860-8A38-65D8-6DDF6AC51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377321-7305-C585-745C-5003127E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6493CF-CF4C-7AD4-4BBC-B29A492A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06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E3699-A2F1-68F0-4CD1-48393012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55C26E-AB78-551A-8D17-C11517C80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02222C-7137-FA1D-9253-EF70DDFE3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DA1F3E6-B67B-70FA-70B0-4306FC102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3C3C4BD-CC3A-6968-9784-B8B5AB26C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9E2CBB5-5646-4E8E-3047-6EE36E7F3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5909AED-E4FD-B493-BD70-669D9A8A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1324F2E-8DA4-C1C2-B1E1-FCD609437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85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593CC-930E-055F-4F25-30906FD9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A0CB81E-C9AA-6477-30AC-5B81FDE9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A44F9E-24A8-BAA3-67D5-3F0151BC1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7189617-2CA6-3662-AF03-7E13F81B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97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94E83C8-CA88-5393-FCA3-B37A3225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B883EC4-8F9E-886F-EAA7-758F9E8A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DAF0F5-1CB9-F163-8D5A-0B618AE9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24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D1ED4-6842-A28B-1A51-2A0BB65C8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01429D-5DC0-841E-5211-F9E810EA4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184FC9-1E2B-4A58-5C2E-7558DBC5B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49AA3A-8F40-A109-0754-242696B6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D97B89-DC08-56F8-20D6-990505B2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061D15-121F-F12A-A041-539058EA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82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76947-2556-73B0-DD07-68592907D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F92CAD6-FBB5-32A8-FE4E-5C52DEE06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CF3876-0007-1A4B-64C2-215D5F85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63F0EF-26BB-2667-D9C7-12B4A738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CFEB97-63B8-4772-AA4E-4D37C005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24D654-D222-9966-4652-0DADA8E0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01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60B79A6-B80A-D9C6-2E4E-2012368CB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A93CC6-F23D-86B8-74E3-8F69B3694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6E7E2E-9793-35F8-8EF1-E2563D94B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442E0-B58B-4799-AB8B-787E6800C06E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431B46-026A-17E8-72A4-377FDEFEE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3F088B-6735-648D-4EAC-44C308401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11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5A79A522-D152-E2B2-1712-8A5C4A095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6A8E1EF-EE2F-B20B-0D7E-33D1C6FB29C5}"/>
              </a:ext>
            </a:extLst>
          </p:cNvPr>
          <p:cNvSpPr txBox="1"/>
          <p:nvPr/>
        </p:nvSpPr>
        <p:spPr>
          <a:xfrm>
            <a:off x="3519050" y="3657600"/>
            <a:ext cx="4904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AMAZONAS</a:t>
            </a:r>
          </a:p>
        </p:txBody>
      </p:sp>
    </p:spTree>
    <p:extLst>
      <p:ext uri="{BB962C8B-B14F-4D97-AF65-F5344CB8AC3E}">
        <p14:creationId xmlns:p14="http://schemas.microsoft.com/office/powerpoint/2010/main" val="113152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630636"/>
            <a:ext cx="109632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 em Caieiras, São Paulo. Foto: Fernando Gabriel/CPB.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Pessoas em quadra de tênis&#10;&#10;Descrição gerada automaticamente">
            <a:extLst>
              <a:ext uri="{FF2B5EF4-FFF2-40B4-BE49-F238E27FC236}">
                <a16:creationId xmlns:a16="http://schemas.microsoft.com/office/drawing/2014/main" id="{B45397E9-6508-E8A8-31D0-AC2085959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508" y="1413164"/>
            <a:ext cx="6048984" cy="403167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8212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614362" y="5494025"/>
            <a:ext cx="109632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Festival Paralímpico Loterias Caixa, na faculdade de educação física da Universidade Federal do Amazonas (</a:t>
            </a:r>
            <a:r>
              <a:rPr lang="pt-BR" sz="1200" dirty="0" err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Ufam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), em Manaus-AM. Foto: Michael Dantas/CPB </a:t>
            </a: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Grupo de pessoas em campo de futebol&#10;&#10;Descrição gerada automaticamente">
            <a:extLst>
              <a:ext uri="{FF2B5EF4-FFF2-40B4-BE49-F238E27FC236}">
                <a16:creationId xmlns:a16="http://schemas.microsoft.com/office/drawing/2014/main" id="{3090017C-D0C9-5276-4CFF-200AAF8AB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1" y="852586"/>
            <a:ext cx="6567056" cy="4376968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057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436671"/>
            <a:ext cx="1096327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Caixa, na faculdade de educação física da Universidade Federal do Amazonas (</a:t>
            </a:r>
            <a:r>
              <a:rPr lang="pt-BR" sz="1200" dirty="0" err="1">
                <a:solidFill>
                  <a:schemeClr val="bg1"/>
                </a:solidFill>
                <a:latin typeface="Montserrat" pitchFamily="2" charset="0"/>
              </a:rPr>
              <a:t>Ufam</a:t>
            </a:r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), em Manaus-AM. Foto: Michael Dantas/CPB 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6" name="Imagem 5" descr="Grupo de pessoas posando para foto&#10;&#10;Descrição gerada automaticamente">
            <a:extLst>
              <a:ext uri="{FF2B5EF4-FFF2-40B4-BE49-F238E27FC236}">
                <a16:creationId xmlns:a16="http://schemas.microsoft.com/office/drawing/2014/main" id="{088AE0BD-C7BC-51FB-7884-D239FA729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91" y="1185060"/>
            <a:ext cx="6151418" cy="409994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76895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614362" y="5424100"/>
            <a:ext cx="109632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Festival Paralímpico Loterias Caixa, na faculdade de educação física da Universidade Federal do Amazonas (</a:t>
            </a:r>
            <a:r>
              <a:rPr lang="pt-BR" sz="1200" dirty="0" err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Ufam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), em Manaus-AM. Foto: Michael Dantas/CPB </a:t>
            </a: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Grupo de pessoas em pé posando para foto&#10;&#10;Descrição gerada automaticamente">
            <a:extLst>
              <a:ext uri="{FF2B5EF4-FFF2-40B4-BE49-F238E27FC236}">
                <a16:creationId xmlns:a16="http://schemas.microsoft.com/office/drawing/2014/main" id="{4AF42E72-6ED0-4B89-5095-3A11B91B5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55" y="732525"/>
            <a:ext cx="6677890" cy="445084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5980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353536"/>
            <a:ext cx="1096327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Montserrat" pitchFamily="2" charset="0"/>
              </a:rPr>
              <a:t>Festival Paralímpico Loterias Caixa, na faculdade de educação física da Universidade Federal do Amazonas (</a:t>
            </a:r>
            <a:r>
              <a:rPr lang="pt-BR" sz="1400" dirty="0" err="1">
                <a:solidFill>
                  <a:schemeClr val="bg1"/>
                </a:solidFill>
                <a:latin typeface="Montserrat" pitchFamily="2" charset="0"/>
              </a:rPr>
              <a:t>Ufam</a:t>
            </a:r>
            <a:r>
              <a:rPr lang="pt-BR" sz="1400" dirty="0">
                <a:solidFill>
                  <a:schemeClr val="bg1"/>
                </a:solidFill>
                <a:latin typeface="Montserrat" pitchFamily="2" charset="0"/>
              </a:rPr>
              <a:t>), em Manaus-AM. Foto: Michael Dantas/CPB 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8" name="Imagem 7" descr="Criança andando de skate&#10;&#10;Descrição gerada automaticamente com confiança baixa">
            <a:extLst>
              <a:ext uri="{FF2B5EF4-FFF2-40B4-BE49-F238E27FC236}">
                <a16:creationId xmlns:a16="http://schemas.microsoft.com/office/drawing/2014/main" id="{5355733D-5C37-CCA3-1274-8D16FF7D7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3" y="1208133"/>
            <a:ext cx="5957454" cy="397066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1934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788534" y="5494023"/>
            <a:ext cx="109632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2060"/>
                </a:solidFill>
                <a:latin typeface="Montserrat" pitchFamily="2" charset="0"/>
              </a:rPr>
              <a:t>Festival Paralímpico Loterias Caixa, na faculdade de educação física da Universidade Federal do Amazonas (</a:t>
            </a:r>
            <a:r>
              <a:rPr lang="pt-BR" sz="1200" dirty="0" err="1">
                <a:solidFill>
                  <a:srgbClr val="002060"/>
                </a:solidFill>
                <a:latin typeface="Montserrat" pitchFamily="2" charset="0"/>
              </a:rPr>
              <a:t>Ufam</a:t>
            </a:r>
            <a:r>
              <a:rPr lang="pt-BR" sz="1200" dirty="0">
                <a:solidFill>
                  <a:srgbClr val="002060"/>
                </a:solidFill>
                <a:latin typeface="Montserrat" pitchFamily="2" charset="0"/>
              </a:rPr>
              <a:t>), em Manaus-AM. Foto Michael Dantas CPB 10</a:t>
            </a:r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Grupo de pessoas em pé&#10;&#10;Descrição gerada automaticamente com confiança média">
            <a:extLst>
              <a:ext uri="{FF2B5EF4-FFF2-40B4-BE49-F238E27FC236}">
                <a16:creationId xmlns:a16="http://schemas.microsoft.com/office/drawing/2014/main" id="{8814F952-9150-C058-6E0C-79218D65A7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0"/>
          <a:stretch/>
        </p:blipFill>
        <p:spPr>
          <a:xfrm>
            <a:off x="4391891" y="836121"/>
            <a:ext cx="3408218" cy="4428606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930929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DAD7678-E181-8D09-82AA-33ACC2A52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E93FE90-434E-7F2A-E8B5-DD7B39033780}"/>
              </a:ext>
            </a:extLst>
          </p:cNvPr>
          <p:cNvSpPr txBox="1"/>
          <p:nvPr/>
        </p:nvSpPr>
        <p:spPr>
          <a:xfrm>
            <a:off x="4378036" y="3713017"/>
            <a:ext cx="3435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861135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62AE418-9B40-BBC1-5EA1-00DFDB4D01A3}"/>
              </a:ext>
            </a:extLst>
          </p:cNvPr>
          <p:cNvSpPr txBox="1"/>
          <p:nvPr/>
        </p:nvSpPr>
        <p:spPr>
          <a:xfrm>
            <a:off x="1084006" y="1579417"/>
            <a:ext cx="9902649" cy="6268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A </a:t>
            </a:r>
            <a:r>
              <a:rPr lang="pt-BR" sz="1260" b="1" dirty="0">
                <a:solidFill>
                  <a:schemeClr val="bg1"/>
                </a:solidFill>
                <a:latin typeface="Montserrat" pitchFamily="2" charset="0"/>
              </a:rPr>
              <a:t>segunda edição do Festival Paralímpico Loterias Caixa 2023</a:t>
            </a: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 repetiu o recorde da etapa anterior, realizada em maio. Na manhã deste sábado, 23, 21 mil crianças e jovens se reuniram em 118 localidades nas 27 unidades federativas do Brasil. Durante o evento, organizado pelo Comitê Paralímpico Brasileiro (CPB), os participantes puderam experimentar modalidades paralímpicas por meio de atividades lúdicas e inclusiva.</a:t>
            </a:r>
          </a:p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“Este sábado foi muito especial. Conectamos o Brasil inteiro em torno da causa paralímpica. Um verdadeira celebração da alegria, do esporte e da inclusão. Certamente daqui virão vários campeões a orgulhar o Brasil no futuro”, afirmou o presidente do Comitê Paralímpico Brasileiro e bicampeão paralímpico no futebol de cegos (Atenas 2004 e Pequim 2008). Mizael comandou uma live, transmitida no canal de YouTube do CPB, a partir do Centro de Treinamento Paralímpico, em São Paulo, onde se reuniram mais de 1.300 crianças e jovens com e sem deficiência para praticar atletismo, badminton, tênis de mesa e vôlei sentado.</a:t>
            </a:r>
          </a:p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Cada uma das sedes do Festival ofereceu quatro modalidades para experimentação. A maior parte delas integra o programa dos Jogos Paralímpicos, mas também houve espaço para modalidades que não estão no megaevento. Em Ribeirão Preto, o calor do sábado não impediu que o Centro de Referência do CPB promovesse a prática do </a:t>
            </a:r>
            <a:r>
              <a:rPr lang="pt-BR" sz="1260" dirty="0" err="1">
                <a:solidFill>
                  <a:schemeClr val="bg1"/>
                </a:solidFill>
                <a:latin typeface="Montserrat" pitchFamily="2" charset="0"/>
              </a:rPr>
              <a:t>rollerski</a:t>
            </a: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, modalidade que é oferece ali em parceria com a Confederação Brasileira de Desportos na Neve (CBDN).</a:t>
            </a:r>
          </a:p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O Festival foi realizado pela primeira vez em 2018, com 48 locais e mais de 7 mil crianças. Em 2019, o evento teve 70 sedes e recebeu mais de 10 mil inscritos. No ano seguinte, a ação foi cancelada devido à pandemia de Covid-19 e retornou em 2021, com 8 mil participantes em 70 núcleos. Em 2022, foram atendidas 15 mil crianças.</a:t>
            </a:r>
          </a:p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Já em 2023, o Festival Paralímpico passou a ter duas edições anuais. Em maio, o evento também contou com 21 mil participantes, somando um total de 42 mil inscrições acumuladas neste ano.</a:t>
            </a:r>
          </a:p>
          <a:p>
            <a:pPr>
              <a:lnSpc>
                <a:spcPts val="1600"/>
              </a:lnSpc>
            </a:pPr>
            <a:endParaRPr lang="pt-BR" sz="1260" dirty="0">
              <a:solidFill>
                <a:schemeClr val="bg1"/>
              </a:solidFill>
              <a:latin typeface="Montserrat" pitchFamily="2" charset="0"/>
            </a:endParaRPr>
          </a:p>
          <a:p>
            <a:pPr>
              <a:lnSpc>
                <a:spcPts val="1600"/>
              </a:lnSpc>
            </a:pPr>
            <a:r>
              <a:rPr lang="pt-BR" sz="1260" b="1" dirty="0">
                <a:solidFill>
                  <a:schemeClr val="bg1"/>
                </a:solidFill>
                <a:latin typeface="Montserrat" pitchFamily="2" charset="0"/>
              </a:rPr>
              <a:t>O Festival Paralímpico Loterias Caixa e os Centros de Referência Paralímpico contam com o patrocínio das Loterias Caixa</a:t>
            </a:r>
          </a:p>
          <a:p>
            <a:endParaRPr lang="pt-BR" sz="12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2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2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2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4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4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4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2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CBEA470-7414-02B1-66F7-5F793DF7436E}"/>
              </a:ext>
            </a:extLst>
          </p:cNvPr>
          <p:cNvSpPr txBox="1"/>
          <p:nvPr/>
        </p:nvSpPr>
        <p:spPr>
          <a:xfrm>
            <a:off x="1464036" y="1720928"/>
            <a:ext cx="926392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Festival Paralímpico Loterias Caixa, na faculdade de educação física da Universidade Federal do Amazonas (</a:t>
            </a:r>
            <a:r>
              <a:rPr lang="pt-BR" sz="1200" dirty="0" err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Ufam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), em Manaus-AM. Foto: Michael Dantas/CPB </a:t>
            </a:r>
            <a:endParaRPr lang="pt-BR" dirty="0">
              <a:solidFill>
                <a:schemeClr val="accent1">
                  <a:lumMod val="50000"/>
                </a:schemeClr>
              </a:solidFill>
              <a:latin typeface="Montserrat" pitchFamily="2" charset="0"/>
            </a:endParaRPr>
          </a:p>
        </p:txBody>
      </p:sp>
      <p:pic>
        <p:nvPicPr>
          <p:cNvPr id="4" name="Imagem 3" descr="Pessoas em pé em frente a estabelecimento&#10;&#10;Descrição gerada automaticamente">
            <a:extLst>
              <a:ext uri="{FF2B5EF4-FFF2-40B4-BE49-F238E27FC236}">
                <a16:creationId xmlns:a16="http://schemas.microsoft.com/office/drawing/2014/main" id="{1B3F5D84-C76C-0A99-4DB7-2DBEB7988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1" y="681930"/>
            <a:ext cx="7065818" cy="4709396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9418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503636"/>
            <a:ext cx="1096327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Caixa, na faculdade de educação física da Universidade Federal do Amazonas (</a:t>
            </a:r>
            <a:r>
              <a:rPr lang="pt-BR" sz="1200" dirty="0" err="1">
                <a:solidFill>
                  <a:schemeClr val="bg1"/>
                </a:solidFill>
                <a:latin typeface="Montserrat" pitchFamily="2" charset="0"/>
              </a:rPr>
              <a:t>Ufam</a:t>
            </a:r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), em Manaus-AM. Foto: Michael Dantas/CPB 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Grupo de pessoas jogando futebol em um gramado&#10;&#10;Descrição gerada automaticamente com confiança média">
            <a:extLst>
              <a:ext uri="{FF2B5EF4-FFF2-40B4-BE49-F238E27FC236}">
                <a16:creationId xmlns:a16="http://schemas.microsoft.com/office/drawing/2014/main" id="{0580ADEC-7D70-D325-BBF7-644F26048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1173988"/>
            <a:ext cx="6248400" cy="416458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6618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614361" y="5481328"/>
            <a:ext cx="109632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Festival Paralímpico Loterias Caixa, na faculdade de educação física da Universidade Federal do Amazonas (</a:t>
            </a:r>
            <a:r>
              <a:rPr lang="pt-BR" sz="1200" dirty="0" err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Ufam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), em Manaus-AM. Foto: Michael Dantas/CPB </a:t>
            </a: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Uma imagem contendo no interior, pessoa, mesa, criança&#10;&#10;Descrição gerada automaticamente">
            <a:extLst>
              <a:ext uri="{FF2B5EF4-FFF2-40B4-BE49-F238E27FC236}">
                <a16:creationId xmlns:a16="http://schemas.microsoft.com/office/drawing/2014/main" id="{13FDFE33-420C-2D28-D37B-B7F9D4DBC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864140"/>
            <a:ext cx="6629400" cy="441852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1533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478231"/>
            <a:ext cx="109632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Caixa, na faculdade de educação física da Universidade Federal do Amazonas (</a:t>
            </a:r>
            <a:r>
              <a:rPr lang="pt-BR" sz="1200" dirty="0" err="1">
                <a:solidFill>
                  <a:schemeClr val="bg1"/>
                </a:solidFill>
                <a:latin typeface="Montserrat" pitchFamily="2" charset="0"/>
              </a:rPr>
              <a:t>Ufam</a:t>
            </a:r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), em Manaus-AM. Foto: Michael Dantas/CPB 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Criança andando de skate&#10;&#10;Descrição gerada automaticamente com confiança baixa">
            <a:extLst>
              <a:ext uri="{FF2B5EF4-FFF2-40B4-BE49-F238E27FC236}">
                <a16:creationId xmlns:a16="http://schemas.microsoft.com/office/drawing/2014/main" id="{C55069B0-0933-EFA3-603A-99CDF4BCA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3" y="1374392"/>
            <a:ext cx="5957454" cy="397066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1092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614362" y="5534933"/>
            <a:ext cx="109632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Festival Paralímpico Loterias Caixa, na faculdade de educação física da Universidade Federal do Amazonas (</a:t>
            </a:r>
            <a:r>
              <a:rPr lang="pt-BR" sz="1200" dirty="0" err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Ufam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), em Manaus-AM. Foto: Michael Dantas/CPB </a:t>
            </a:r>
          </a:p>
          <a:p>
            <a:pPr algn="ctr"/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Grupo de pessoas com roupas coloridas&#10;&#10;Descrição gerada automaticamente com confiança média">
            <a:extLst>
              <a:ext uri="{FF2B5EF4-FFF2-40B4-BE49-F238E27FC236}">
                <a16:creationId xmlns:a16="http://schemas.microsoft.com/office/drawing/2014/main" id="{7BFF1E4A-844B-EBD2-3A8D-5AAC35CAF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08" y="737169"/>
            <a:ext cx="6954982" cy="4635522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2168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447226"/>
            <a:ext cx="1096327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Caixa, na faculdade de educação física da Universidade Federal do Amazonas (</a:t>
            </a:r>
            <a:r>
              <a:rPr lang="pt-BR" sz="1200" dirty="0" err="1">
                <a:solidFill>
                  <a:schemeClr val="bg1"/>
                </a:solidFill>
                <a:latin typeface="Montserrat" pitchFamily="2" charset="0"/>
              </a:rPr>
              <a:t>Ufam</a:t>
            </a:r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), em Manaus-AM. Foto: Michael Dantas/CPB 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Grupo de pessoas em pé&#10;&#10;Descrição gerada automaticamente">
            <a:extLst>
              <a:ext uri="{FF2B5EF4-FFF2-40B4-BE49-F238E27FC236}">
                <a16:creationId xmlns:a16="http://schemas.microsoft.com/office/drawing/2014/main" id="{D932D819-6969-728C-78DA-AEAEAFE05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0" y="1126948"/>
            <a:ext cx="6159500" cy="410533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6743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614361" y="5533614"/>
            <a:ext cx="109632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Festival Paralímpico Loterias Caixa, na faculdade de educação física da Universidade Federal do Amazonas (</a:t>
            </a:r>
            <a:r>
              <a:rPr lang="pt-BR" sz="1200" dirty="0" err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Ufam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), em Manaus-AM. Foto: Michael Dantas/CPB </a:t>
            </a: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Pessoas andando na chuva&#10;&#10;Descrição gerada automaticamente">
            <a:extLst>
              <a:ext uri="{FF2B5EF4-FFF2-40B4-BE49-F238E27FC236}">
                <a16:creationId xmlns:a16="http://schemas.microsoft.com/office/drawing/2014/main" id="{B9C38936-DADB-DF50-F670-6A0EA171E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8" y="732553"/>
            <a:ext cx="7010400" cy="4672458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958256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f6774-750c-4245-ad65-99ef46aea21c">
      <Terms xmlns="http://schemas.microsoft.com/office/infopath/2007/PartnerControls"/>
    </lcf76f155ced4ddcb4097134ff3c332f>
    <TaxCatchAll xmlns="b7d1abed-e25a-474c-905e-77acb143f0e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25B79401CB8DC47ADC906700D343C81" ma:contentTypeVersion="17" ma:contentTypeDescription="Crie um novo documento." ma:contentTypeScope="" ma:versionID="ed4b2aec5699b34f0e794987364cc876">
  <xsd:schema xmlns:xsd="http://www.w3.org/2001/XMLSchema" xmlns:xs="http://www.w3.org/2001/XMLSchema" xmlns:p="http://schemas.microsoft.com/office/2006/metadata/properties" xmlns:ns2="b7d1abed-e25a-474c-905e-77acb143f0e2" xmlns:ns3="fbff6774-750c-4245-ad65-99ef46aea21c" targetNamespace="http://schemas.microsoft.com/office/2006/metadata/properties" ma:root="true" ma:fieldsID="2e4e87b83249860fa4b9e9d417a20c36" ns2:_="" ns3:_="">
    <xsd:import namespace="b7d1abed-e25a-474c-905e-77acb143f0e2"/>
    <xsd:import namespace="fbff6774-750c-4245-ad65-99ef46aea21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1abed-e25a-474c-905e-77acb143f0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2401b90-0c96-4e3a-b931-255d8292a306}" ma:internalName="TaxCatchAll" ma:showField="CatchAllData" ma:web="b7d1abed-e25a-474c-905e-77acb143f0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f6774-750c-4245-ad65-99ef46aea2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fefdeb2f-85d3-4305-9d91-68db67b5a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C36F5C-02AC-4025-944F-F99121DD5A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68D9A3-8ED2-4CAC-8647-7347532C675B}">
  <ds:schemaRefs>
    <ds:schemaRef ds:uri="http://schemas.microsoft.com/office/2006/metadata/properties"/>
    <ds:schemaRef ds:uri="http://schemas.microsoft.com/office/infopath/2007/PartnerControls"/>
    <ds:schemaRef ds:uri="fbff6774-750c-4245-ad65-99ef46aea21c"/>
    <ds:schemaRef ds:uri="b7d1abed-e25a-474c-905e-77acb143f0e2"/>
  </ds:schemaRefs>
</ds:datastoreItem>
</file>

<file path=customXml/itemProps3.xml><?xml version="1.0" encoding="utf-8"?>
<ds:datastoreItem xmlns:ds="http://schemas.openxmlformats.org/officeDocument/2006/customXml" ds:itemID="{3D2FF7C5-84EB-4D95-9564-3353847B49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1abed-e25a-474c-905e-77acb143f0e2"/>
    <ds:schemaRef ds:uri="fbff6774-750c-4245-ad65-99ef46aea2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728</Words>
  <Application>Microsoft Office PowerPoint</Application>
  <PresentationFormat>Widescreen</PresentationFormat>
  <Paragraphs>150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Julião</dc:creator>
  <cp:lastModifiedBy>Marcos Vinicius Martins Nascimento</cp:lastModifiedBy>
  <cp:revision>13</cp:revision>
  <dcterms:created xsi:type="dcterms:W3CDTF">2023-05-10T15:27:57Z</dcterms:created>
  <dcterms:modified xsi:type="dcterms:W3CDTF">2023-11-07T17:11:00Z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0x010100525B79401CB8DC47ADC906700D343C81</vt:lpwstr>
  </property>
  <property fmtid="{D5CDD505-2E9C-101B-9397-08002B2CF9AE}" pid="3" name="MediaServiceImageTags">
    <vt:lpwstr/>
  </property>
</Properties>
</file>