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58" r:id="rId3"/>
    <p:sldId id="259" r:id="rId4"/>
    <p:sldId id="273" r:id="rId5"/>
    <p:sldId id="274" r:id="rId6"/>
    <p:sldId id="261" r:id="rId7"/>
    <p:sldId id="266" r:id="rId8"/>
    <p:sldId id="262" r:id="rId9"/>
    <p:sldId id="263" r:id="rId10"/>
    <p:sldId id="268" r:id="rId11"/>
    <p:sldId id="267" r:id="rId12"/>
    <p:sldId id="269" r:id="rId13"/>
    <p:sldId id="270" r:id="rId14"/>
    <p:sldId id="271" r:id="rId15"/>
    <p:sldId id="265" r:id="rId16"/>
    <p:sldId id="264" r:id="rId17"/>
    <p:sldId id="272" r:id="rId18"/>
    <p:sldId id="260" r:id="rId1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08B0AE-25E3-4EEE-B85E-3AD2A561045A}" type="datetimeFigureOut">
              <a:rPr lang="pt-BR" smtClean="0"/>
              <a:t>27/11/2023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AE54FB-203C-437A-BA97-95F5F08A78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33935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08459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27114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28513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98094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443413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99395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70688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76018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92973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64213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84362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11983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51263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728773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48452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84866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27235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F55F67-6407-CCE5-A14D-36B1886FE4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DB96B24-B4EF-44AD-F665-C704465A6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77AFFF2-09D6-9015-D584-8C6A18CBA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9B12F-B9AD-4652-B650-01E2119278A9}" type="datetimeFigureOut">
              <a:rPr lang="pt-BR" smtClean="0"/>
              <a:t>27/11/2023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8531790-3BC0-8E8D-44ED-4BD40FE70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BA5E8C3-8656-890B-D0C4-AE45A3961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BAE79-4E55-4EA3-948F-940030AAB6E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4069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197C4F-F369-3EA2-33EC-D7F5D4A40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5F2D375-ECAD-E66C-B948-26AADE9CC5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4B61016-54C1-D676-F5EB-528B330AC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9B12F-B9AD-4652-B650-01E2119278A9}" type="datetimeFigureOut">
              <a:rPr lang="pt-BR" smtClean="0"/>
              <a:t>27/11/2023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275FF92-976A-9AC2-6E6B-AAE7CCD00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B824B02-EACD-4424-7E16-247B26C2B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BAE79-4E55-4EA3-948F-940030AAB6E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08835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D8B7394-2942-D49D-DF86-41D52D7209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2DA87F92-4832-74ED-354C-9E75648EF7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BA90639-63EB-8B10-CC49-CBA1E02CA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9B12F-B9AD-4652-B650-01E2119278A9}" type="datetimeFigureOut">
              <a:rPr lang="pt-BR" smtClean="0"/>
              <a:t>27/11/2023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73820ED-C1FB-716F-AFE1-F9E2A4CF2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8219CB7-FBF6-486C-E0A7-0D350FD3D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BAE79-4E55-4EA3-948F-940030AAB6E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8685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F32558-A798-C60C-CCB7-889AEA59B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C375A6B-0464-F1B6-CEBB-A0CE769A50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29F4E29-7D7D-C6E4-6A65-435902C9A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9B12F-B9AD-4652-B650-01E2119278A9}" type="datetimeFigureOut">
              <a:rPr lang="pt-BR" smtClean="0"/>
              <a:t>27/11/2023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29DE8A6-0F37-7F06-A837-72B5F7625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C23F7A4-D92E-5176-2FA6-2FF154741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BAE79-4E55-4EA3-948F-940030AAB6E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299631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CAA109-9F91-090E-1823-64BE2DF76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3FBC876-E138-4C47-EEEE-2FD81A0CBF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E75073F-7AAB-6053-D046-8510320D0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9B12F-B9AD-4652-B650-01E2119278A9}" type="datetimeFigureOut">
              <a:rPr lang="pt-BR" smtClean="0"/>
              <a:t>27/11/2023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A197A8C-C859-5553-31B6-4AE8EB46C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A0CFD64-EC19-0D4A-10E0-C8723E81E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BAE79-4E55-4EA3-948F-940030AAB6E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86358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1125E2-CD64-660B-52C2-6297339A6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C8BA3EB-E03B-5E89-87FB-43F6AC3F5D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C32E1CE-9DA4-5A41-491D-E03FAD193A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6B431E6-BFF7-7356-A426-26E01BB032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9B12F-B9AD-4652-B650-01E2119278A9}" type="datetimeFigureOut">
              <a:rPr lang="pt-BR" smtClean="0"/>
              <a:t>27/11/2023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E760D8F-4952-C870-E720-ECD5789DA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746DCEF-C201-01A4-38C3-A6290B30F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BAE79-4E55-4EA3-948F-940030AAB6E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32267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A77D5E-754F-D0ED-1C00-A142905F4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AA26DF5-9A11-AB5E-8FE1-3A70144599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DB22238-D0E5-ADC2-437E-CF694146A8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C73B869F-57D0-EC96-60AF-B5DBE2E74A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3909C7E9-627C-69C9-1BC3-B2A5B32F45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689362A5-C5DB-3C4D-7E8B-F3426470A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9B12F-B9AD-4652-B650-01E2119278A9}" type="datetimeFigureOut">
              <a:rPr lang="pt-BR" smtClean="0"/>
              <a:t>27/11/2023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1263E0AA-53FF-9D08-BAF9-376DA8DA9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854FC821-2D1C-34C6-960B-32610079B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BAE79-4E55-4EA3-948F-940030AAB6E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84139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DF3FEA-CB1E-6AF3-9589-3C8EF2B4C5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166E146A-BC7D-85CA-B5BA-51636457F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9B12F-B9AD-4652-B650-01E2119278A9}" type="datetimeFigureOut">
              <a:rPr lang="pt-BR" smtClean="0"/>
              <a:t>27/11/2023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821C977E-E0D1-AF88-645E-AB100CE19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15A4AED8-AD7D-E579-FAC2-29AC8A07E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BAE79-4E55-4EA3-948F-940030AAB6E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49191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C99734AA-8429-F6F9-4215-694A46FA9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9B12F-B9AD-4652-B650-01E2119278A9}" type="datetimeFigureOut">
              <a:rPr lang="pt-BR" smtClean="0"/>
              <a:t>27/11/2023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F750E174-FA17-4270-1397-D360B46BE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8D59E17-F5BA-D3E3-52FD-EF0B9955C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BAE79-4E55-4EA3-948F-940030AAB6E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3704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AB0378-3774-ECF5-BCBD-22080C07D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0872EEF-6F91-18A6-3A96-4A7CF26667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4CFA5C7-4D2D-E8D9-2618-504152BD4F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53CB234-E4A5-E17A-FDA5-C9FA25B78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9B12F-B9AD-4652-B650-01E2119278A9}" type="datetimeFigureOut">
              <a:rPr lang="pt-BR" smtClean="0"/>
              <a:t>27/11/2023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4BE1884-74B1-7284-CF74-53095B625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CCA9E25-66AA-FAE2-E48B-81FBB8C28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BAE79-4E55-4EA3-948F-940030AAB6E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6077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C96EA0-9D1A-4B4C-041A-EF6B27E44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0C962937-3F97-1BA0-862A-9209065FF1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F030FC5-F26A-800C-91CA-2D1CE96B92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5C382D7-F37C-4E07-5B21-99962918F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9B12F-B9AD-4652-B650-01E2119278A9}" type="datetimeFigureOut">
              <a:rPr lang="pt-BR" smtClean="0"/>
              <a:t>27/11/2023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5E83637-2FB9-2B13-811C-BBDE41FAC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3A21EDF-342A-58F0-9E1C-43EA29DA2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BAE79-4E55-4EA3-948F-940030AAB6E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08197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3351290E-FADC-529A-88B2-18AEBE241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24D77F4-2CFA-0D39-2989-14359AB59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EB7B94C-520E-49BB-6C09-E360FE2DF1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E9B12F-B9AD-4652-B650-01E2119278A9}" type="datetimeFigureOut">
              <a:rPr lang="pt-BR" smtClean="0"/>
              <a:t>27/11/2023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E1D68EC-E2F5-B94A-ADA4-E52912ABE1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C7DA57D-E722-02E5-2C8B-FCA5815D12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BBAE79-4E55-4EA3-948F-940030AAB6E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42867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2117" y="5336667"/>
            <a:ext cx="9093168" cy="927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CCDEAAE1-41B2-6B5C-BBA5-41964F43EFB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2117" y="5336667"/>
            <a:ext cx="9093168" cy="927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CCDEAAE1-41B2-6B5C-BBA5-41964F43EFB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FE5A79D2-6C7E-6FFC-87E8-155AD98AE318}"/>
              </a:ext>
            </a:extLst>
          </p:cNvPr>
          <p:cNvSpPr txBox="1"/>
          <p:nvPr/>
        </p:nvSpPr>
        <p:spPr>
          <a:xfrm>
            <a:off x="2174074" y="5560089"/>
            <a:ext cx="794925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100" dirty="0">
                <a:latin typeface="Montserrat" panose="00000500000000000000" pitchFamily="2" charset="0"/>
              </a:rPr>
              <a:t>Meeting Paralímpico Loterias Caixa de Natação em São Paulo – Centro de Treinamento Paralimpico Brasileiro</a:t>
            </a:r>
          </a:p>
          <a:p>
            <a:r>
              <a:rPr lang="pt-B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rPr>
              <a:t>Foto: Alessandra Cabral</a:t>
            </a:r>
            <a:endParaRPr lang="pt-BR" sz="1100" dirty="0">
              <a:latin typeface="Montserrat" panose="00000500000000000000" pitchFamily="2" charset="0"/>
            </a:endParaRPr>
          </a:p>
        </p:txBody>
      </p:sp>
      <p:pic>
        <p:nvPicPr>
          <p:cNvPr id="4" name="Imagem 3" descr="Homem de boné e óculos escuros">
            <a:extLst>
              <a:ext uri="{FF2B5EF4-FFF2-40B4-BE49-F238E27FC236}">
                <a16:creationId xmlns:a16="http://schemas.microsoft.com/office/drawing/2014/main" id="{E9CCE611-4065-C2BE-49F2-00DB80DF41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779" y="228026"/>
            <a:ext cx="7829549" cy="5220352"/>
          </a:xfrm>
          <a:prstGeom prst="rect">
            <a:avLst/>
          </a:prstGeom>
          <a:ln w="7620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22487092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2117" y="5336667"/>
            <a:ext cx="9093168" cy="927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CCDEAAE1-41B2-6B5C-BBA5-41964F43EFB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2701" y="1"/>
            <a:ext cx="12192000" cy="6857999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FE5A79D2-6C7E-6FFC-87E8-155AD98AE318}"/>
              </a:ext>
            </a:extLst>
          </p:cNvPr>
          <p:cNvSpPr txBox="1"/>
          <p:nvPr/>
        </p:nvSpPr>
        <p:spPr>
          <a:xfrm>
            <a:off x="2149498" y="5443493"/>
            <a:ext cx="799840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100" dirty="0">
                <a:latin typeface="Montserrat" panose="00000500000000000000" pitchFamily="2" charset="0"/>
              </a:rPr>
              <a:t>Meeting Paralímpico Loterias Caixa de Natação em São Paulo – Centro de Treinamento Paralimpico Brasileiro</a:t>
            </a:r>
          </a:p>
          <a:p>
            <a:r>
              <a:rPr lang="pt-B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rPr>
              <a:t>Foto: Alessandra Cabral</a:t>
            </a:r>
            <a:endParaRPr lang="pt-BR" sz="1100" dirty="0">
              <a:latin typeface="Montserrat" panose="00000500000000000000" pitchFamily="2" charset="0"/>
            </a:endParaRPr>
          </a:p>
        </p:txBody>
      </p:sp>
      <p:pic>
        <p:nvPicPr>
          <p:cNvPr id="5" name="Imagem 4" descr="Uma imagem contendo água, esporte aquático, esporte, natação">
            <a:extLst>
              <a:ext uri="{FF2B5EF4-FFF2-40B4-BE49-F238E27FC236}">
                <a16:creationId xmlns:a16="http://schemas.microsoft.com/office/drawing/2014/main" id="{2F429B05-1390-FF26-C2A1-57EDB9B4B7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891" y="188279"/>
            <a:ext cx="7721617" cy="5148388"/>
          </a:xfrm>
          <a:prstGeom prst="rect">
            <a:avLst/>
          </a:prstGeom>
          <a:ln w="7620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671245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2117" y="5336667"/>
            <a:ext cx="9093168" cy="927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CCDEAAE1-41B2-6B5C-BBA5-41964F43EFB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FE5A79D2-6C7E-6FFC-87E8-155AD98AE318}"/>
              </a:ext>
            </a:extLst>
          </p:cNvPr>
          <p:cNvSpPr txBox="1"/>
          <p:nvPr/>
        </p:nvSpPr>
        <p:spPr>
          <a:xfrm>
            <a:off x="2051473" y="5505547"/>
            <a:ext cx="808905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100" dirty="0">
                <a:latin typeface="Montserrat" panose="00000500000000000000" pitchFamily="2" charset="0"/>
              </a:rPr>
              <a:t>Meeting Paralímpico Loterias Caixa de Natação em São Paulo – Centro de Treinamento Paralimpico Brasileiro</a:t>
            </a:r>
          </a:p>
          <a:p>
            <a:r>
              <a:rPr lang="pt-B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rPr>
              <a:t>Foto: Alessandra Cabral</a:t>
            </a:r>
            <a:endParaRPr lang="pt-BR" sz="1100" dirty="0">
              <a:latin typeface="Montserrat" panose="00000500000000000000" pitchFamily="2" charset="0"/>
            </a:endParaRPr>
          </a:p>
        </p:txBody>
      </p:sp>
      <p:pic>
        <p:nvPicPr>
          <p:cNvPr id="4" name="Imagem 3" descr="Uma imagem contendo pessoa, homem, raquete, segurando">
            <a:extLst>
              <a:ext uri="{FF2B5EF4-FFF2-40B4-BE49-F238E27FC236}">
                <a16:creationId xmlns:a16="http://schemas.microsoft.com/office/drawing/2014/main" id="{7D4558C4-B5BA-E0EE-46F1-4D06CBF7BC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528" y="313916"/>
            <a:ext cx="7638782" cy="5093159"/>
          </a:xfrm>
          <a:prstGeom prst="rect">
            <a:avLst/>
          </a:prstGeom>
          <a:ln w="762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31528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2117" y="5336667"/>
            <a:ext cx="9093168" cy="927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CCDEAAE1-41B2-6B5C-BBA5-41964F43EFB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2701" y="1"/>
            <a:ext cx="12192000" cy="6857999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FE5A79D2-6C7E-6FFC-87E8-155AD98AE318}"/>
              </a:ext>
            </a:extLst>
          </p:cNvPr>
          <p:cNvSpPr txBox="1"/>
          <p:nvPr/>
        </p:nvSpPr>
        <p:spPr>
          <a:xfrm>
            <a:off x="2172445" y="5488211"/>
            <a:ext cx="795250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100" dirty="0">
                <a:latin typeface="Montserrat" panose="00000500000000000000" pitchFamily="2" charset="0"/>
              </a:rPr>
              <a:t>Meeting Paralímpico Loterias Caixa de Natação em São Paulo – Centro de Treinamento Paralimpico Brasileiro</a:t>
            </a:r>
          </a:p>
          <a:p>
            <a:r>
              <a:rPr lang="pt-B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rPr>
              <a:t>Foto: </a:t>
            </a:r>
            <a:r>
              <a:rPr lang="pt-BR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rPr>
              <a:t>Alê</a:t>
            </a:r>
            <a:r>
              <a:rPr lang="pt-B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rPr>
              <a:t> Carvalho</a:t>
            </a:r>
            <a:endParaRPr lang="pt-BR" sz="1100" dirty="0">
              <a:latin typeface="Montserrat" panose="00000500000000000000" pitchFamily="2" charset="0"/>
            </a:endParaRPr>
          </a:p>
        </p:txBody>
      </p:sp>
      <p:pic>
        <p:nvPicPr>
          <p:cNvPr id="4" name="Imagem 3" descr="Uma imagem contendo no interior, homem, natação, mesa&#10;&#10;Descrição gerada automaticamente">
            <a:extLst>
              <a:ext uri="{FF2B5EF4-FFF2-40B4-BE49-F238E27FC236}">
                <a16:creationId xmlns:a16="http://schemas.microsoft.com/office/drawing/2014/main" id="{7442DB2E-CB56-7ED3-ADA2-44F3071E87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137" y="360212"/>
            <a:ext cx="7489127" cy="4983232"/>
          </a:xfrm>
          <a:prstGeom prst="rect">
            <a:avLst/>
          </a:prstGeom>
          <a:ln w="762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211746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2117" y="5336667"/>
            <a:ext cx="9093168" cy="927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CCDEAAE1-41B2-6B5C-BBA5-41964F43EFB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FE5A79D2-6C7E-6FFC-87E8-155AD98AE318}"/>
              </a:ext>
            </a:extLst>
          </p:cNvPr>
          <p:cNvSpPr txBox="1"/>
          <p:nvPr/>
        </p:nvSpPr>
        <p:spPr>
          <a:xfrm>
            <a:off x="2161309" y="5488315"/>
            <a:ext cx="821574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100" dirty="0">
                <a:latin typeface="Montserrat" panose="00000500000000000000" pitchFamily="2" charset="0"/>
              </a:rPr>
              <a:t>Meeting Paralímpico Loterias Caixa de Natação em São Paulo – Centro de Treinamento Paralimpico Brasileiro</a:t>
            </a:r>
          </a:p>
          <a:p>
            <a:r>
              <a:rPr lang="pt-B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rPr>
              <a:t>Foto: </a:t>
            </a:r>
            <a:r>
              <a:rPr lang="pt-BR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rPr>
              <a:t>Alê</a:t>
            </a:r>
            <a:r>
              <a:rPr lang="pt-B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rPr>
              <a:t> Carvalho</a:t>
            </a:r>
            <a:endParaRPr lang="pt-BR" sz="1100" dirty="0">
              <a:latin typeface="Montserrat" panose="00000500000000000000" pitchFamily="2" charset="0"/>
            </a:endParaRPr>
          </a:p>
        </p:txBody>
      </p:sp>
      <p:pic>
        <p:nvPicPr>
          <p:cNvPr id="4" name="Imagem 3" descr="Pessoas sentadas ao redor de uma bicicleta&#10;&#10;Descrição gerada automaticamente">
            <a:extLst>
              <a:ext uri="{FF2B5EF4-FFF2-40B4-BE49-F238E27FC236}">
                <a16:creationId xmlns:a16="http://schemas.microsoft.com/office/drawing/2014/main" id="{8F0839B4-DE76-82C4-07E7-DF584E5A77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142" y="293830"/>
            <a:ext cx="7685117" cy="5113246"/>
          </a:xfrm>
          <a:prstGeom prst="rect">
            <a:avLst/>
          </a:prstGeom>
          <a:ln w="762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928101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2117" y="5336667"/>
            <a:ext cx="9093168" cy="927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CCDEAAE1-41B2-6B5C-BBA5-41964F43EFB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2701" y="1"/>
            <a:ext cx="12192000" cy="6857999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FE5A79D2-6C7E-6FFC-87E8-155AD98AE318}"/>
              </a:ext>
            </a:extLst>
          </p:cNvPr>
          <p:cNvSpPr txBox="1"/>
          <p:nvPr/>
        </p:nvSpPr>
        <p:spPr>
          <a:xfrm>
            <a:off x="2182775" y="5585206"/>
            <a:ext cx="793184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100" dirty="0">
                <a:latin typeface="Montserrat" panose="00000500000000000000" pitchFamily="2" charset="0"/>
              </a:rPr>
              <a:t>Meeting Paralímpico Loterias Caixa de Natação em São Paulo – Centro de Treinamento Paralimpico Brasileiro</a:t>
            </a:r>
          </a:p>
          <a:p>
            <a:r>
              <a:rPr lang="pt-B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rPr>
              <a:t>Foto: Alessandra Cabral</a:t>
            </a:r>
            <a:endParaRPr lang="pt-BR" sz="1100" dirty="0">
              <a:latin typeface="Montserrat" panose="00000500000000000000" pitchFamily="2" charset="0"/>
            </a:endParaRPr>
          </a:p>
        </p:txBody>
      </p:sp>
      <p:pic>
        <p:nvPicPr>
          <p:cNvPr id="4" name="Imagem 3" descr="Uma imagem contendo homem, raquete, jogador, em pé">
            <a:extLst>
              <a:ext uri="{FF2B5EF4-FFF2-40B4-BE49-F238E27FC236}">
                <a16:creationId xmlns:a16="http://schemas.microsoft.com/office/drawing/2014/main" id="{F40E00F2-6852-DA26-D59B-23ADD985AC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787" y="394564"/>
            <a:ext cx="7517827" cy="5012512"/>
          </a:xfrm>
          <a:prstGeom prst="rect">
            <a:avLst/>
          </a:prstGeom>
          <a:ln w="762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748351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2117" y="5336667"/>
            <a:ext cx="9093168" cy="927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CCDEAAE1-41B2-6B5C-BBA5-41964F43EFB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FE5A79D2-6C7E-6FFC-87E8-155AD98AE318}"/>
              </a:ext>
            </a:extLst>
          </p:cNvPr>
          <p:cNvSpPr txBox="1"/>
          <p:nvPr/>
        </p:nvSpPr>
        <p:spPr>
          <a:xfrm>
            <a:off x="2221547" y="5488314"/>
            <a:ext cx="785430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100" dirty="0">
                <a:latin typeface="Montserrat" panose="00000500000000000000" pitchFamily="2" charset="0"/>
              </a:rPr>
              <a:t>Meeting Paralímpico Loterias Caixa de Natação em São Paulo – Centro de Treinamento Paralimpico Brasileiro</a:t>
            </a:r>
          </a:p>
          <a:p>
            <a:r>
              <a:rPr lang="pt-B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rPr>
              <a:t>Foto: Alessandra Cabral</a:t>
            </a:r>
            <a:endParaRPr lang="pt-BR" sz="1100" dirty="0">
              <a:latin typeface="Montserrat" panose="00000500000000000000" pitchFamily="2" charset="0"/>
            </a:endParaRPr>
          </a:p>
        </p:txBody>
      </p:sp>
      <p:pic>
        <p:nvPicPr>
          <p:cNvPr id="9" name="Imagem 8" descr="Pessoas praticando esporte em quadra&#10;&#10;Descrição gerada automaticamente com confiança baixa">
            <a:extLst>
              <a:ext uri="{FF2B5EF4-FFF2-40B4-BE49-F238E27FC236}">
                <a16:creationId xmlns:a16="http://schemas.microsoft.com/office/drawing/2014/main" id="{282C63B9-516E-852A-F385-A7139C4D1F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743" y="331703"/>
            <a:ext cx="7023830" cy="46732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Imagem 3" descr="Homem de barba e bigode">
            <a:extLst>
              <a:ext uri="{FF2B5EF4-FFF2-40B4-BE49-F238E27FC236}">
                <a16:creationId xmlns:a16="http://schemas.microsoft.com/office/drawing/2014/main" id="{D1A7C799-1EB7-2BE3-E180-778A2A20DC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641" y="269020"/>
            <a:ext cx="7706119" cy="5138055"/>
          </a:xfrm>
          <a:prstGeom prst="rect">
            <a:avLst/>
          </a:prstGeom>
          <a:ln w="762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650947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2117" y="5336667"/>
            <a:ext cx="9093168" cy="927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CCDEAAE1-41B2-6B5C-BBA5-41964F43EFB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1"/>
            <a:ext cx="12192000" cy="6857999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FE5A79D2-6C7E-6FFC-87E8-155AD98AE318}"/>
              </a:ext>
            </a:extLst>
          </p:cNvPr>
          <p:cNvSpPr txBox="1"/>
          <p:nvPr/>
        </p:nvSpPr>
        <p:spPr>
          <a:xfrm>
            <a:off x="2151665" y="5336667"/>
            <a:ext cx="799407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100" dirty="0">
                <a:latin typeface="Montserrat" panose="00000500000000000000" pitchFamily="2" charset="0"/>
              </a:rPr>
              <a:t>Meeting Paralímpico Loterias Caixa de Natação em São Paulo – Centro de Treinamento Paralimpico Brasileiro</a:t>
            </a:r>
          </a:p>
          <a:p>
            <a:r>
              <a:rPr lang="pt-B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rPr>
              <a:t>Foto: </a:t>
            </a:r>
            <a:r>
              <a:rPr lang="pt-BR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rPr>
              <a:t>Alê</a:t>
            </a:r>
            <a:r>
              <a:rPr lang="pt-B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rPr>
              <a:t> Carvalho</a:t>
            </a:r>
            <a:endParaRPr lang="pt-BR" sz="1100" dirty="0">
              <a:latin typeface="Montserrat" panose="00000500000000000000" pitchFamily="2" charset="0"/>
            </a:endParaRPr>
          </a:p>
        </p:txBody>
      </p:sp>
      <p:pic>
        <p:nvPicPr>
          <p:cNvPr id="5" name="Imagem 4" descr="Mulher de biquíni na água&#10;&#10;Descrição gerada automaticamente com confiança média">
            <a:extLst>
              <a:ext uri="{FF2B5EF4-FFF2-40B4-BE49-F238E27FC236}">
                <a16:creationId xmlns:a16="http://schemas.microsoft.com/office/drawing/2014/main" id="{1BF3803D-5422-7104-E1CD-0E170C5BCB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942" y="192712"/>
            <a:ext cx="7486116" cy="4980842"/>
          </a:xfrm>
          <a:prstGeom prst="rect">
            <a:avLst/>
          </a:prstGeom>
          <a:ln w="762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531335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2117" y="5336667"/>
            <a:ext cx="9093168" cy="927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CCDEAAE1-41B2-6B5C-BBA5-41964F43EFB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9FB95D9E-8609-D75B-75FA-353DEADA22BF}"/>
              </a:ext>
            </a:extLst>
          </p:cNvPr>
          <p:cNvSpPr txBox="1"/>
          <p:nvPr/>
        </p:nvSpPr>
        <p:spPr>
          <a:xfrm>
            <a:off x="3282151" y="2357657"/>
            <a:ext cx="562769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267" b="1" dirty="0">
                <a:solidFill>
                  <a:srgbClr val="303033"/>
                </a:solidFill>
                <a:latin typeface="Montserrat" pitchFamily="2" charset="77"/>
              </a:rPr>
              <a:t>AGRADECIMENTO</a:t>
            </a:r>
          </a:p>
        </p:txBody>
      </p:sp>
    </p:spTree>
    <p:extLst>
      <p:ext uri="{BB962C8B-B14F-4D97-AF65-F5344CB8AC3E}">
        <p14:creationId xmlns:p14="http://schemas.microsoft.com/office/powerpoint/2010/main" val="37199745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2117" y="5336667"/>
            <a:ext cx="9093168" cy="927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CCDEAAE1-41B2-6B5C-BBA5-41964F43EFB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09DF776F-89EC-17FC-6490-A84A32610932}"/>
              </a:ext>
            </a:extLst>
          </p:cNvPr>
          <p:cNvSpPr txBox="1"/>
          <p:nvPr/>
        </p:nvSpPr>
        <p:spPr>
          <a:xfrm>
            <a:off x="786992" y="711429"/>
            <a:ext cx="10723418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0" i="0" dirty="0">
                <a:solidFill>
                  <a:srgbClr val="212121"/>
                </a:solidFill>
                <a:effectLst/>
                <a:latin typeface="Montserrat" panose="00000500000000000000" pitchFamily="2" charset="0"/>
              </a:rPr>
              <a:t>O </a:t>
            </a:r>
            <a:r>
              <a:rPr lang="pt-BR" sz="1400" b="1" dirty="0">
                <a:latin typeface="Montserrat" panose="00000500000000000000" pitchFamily="2" charset="0"/>
              </a:rPr>
              <a:t>Meeting Paralímpico Loterias Caixa</a:t>
            </a:r>
            <a:r>
              <a:rPr lang="pt-BR" sz="1400" b="0" i="0" dirty="0">
                <a:solidFill>
                  <a:srgbClr val="212121"/>
                </a:solidFill>
                <a:effectLst/>
                <a:latin typeface="Montserrat" panose="00000500000000000000" pitchFamily="2" charset="0"/>
              </a:rPr>
              <a:t> de São Paulo, disputado na </a:t>
            </a:r>
            <a:r>
              <a:rPr lang="pt-BR" sz="1400" dirty="0">
                <a:solidFill>
                  <a:srgbClr val="212121"/>
                </a:solidFill>
                <a:latin typeface="Montserrat" panose="00000500000000000000" pitchFamily="2" charset="0"/>
              </a:rPr>
              <a:t>ú</a:t>
            </a:r>
            <a:r>
              <a:rPr lang="pt-BR" sz="1400" b="0" i="0" dirty="0">
                <a:solidFill>
                  <a:srgbClr val="212121"/>
                </a:solidFill>
                <a:effectLst/>
                <a:latin typeface="Montserrat" panose="00000500000000000000" pitchFamily="2" charset="0"/>
              </a:rPr>
              <a:t>ltima sexta-feira, no dia </a:t>
            </a:r>
          </a:p>
          <a:p>
            <a:r>
              <a:rPr lang="pt-BR" sz="1400" b="0" i="0" dirty="0">
                <a:solidFill>
                  <a:srgbClr val="212121"/>
                </a:solidFill>
                <a:effectLst/>
                <a:latin typeface="Montserrat" panose="00000500000000000000" pitchFamily="2" charset="0"/>
              </a:rPr>
              <a:t>3, ao dia</a:t>
            </a:r>
            <a:r>
              <a:rPr lang="pt-BR" sz="1400" dirty="0">
                <a:solidFill>
                  <a:srgbClr val="212121"/>
                </a:solidFill>
                <a:latin typeface="Montserrat" panose="00000500000000000000" pitchFamily="2" charset="0"/>
              </a:rPr>
              <a:t> </a:t>
            </a:r>
            <a:r>
              <a:rPr lang="pt-BR" sz="1400" b="0" i="0" dirty="0">
                <a:solidFill>
                  <a:srgbClr val="212121"/>
                </a:solidFill>
                <a:effectLst/>
                <a:latin typeface="Montserrat" panose="00000500000000000000" pitchFamily="2" charset="0"/>
              </a:rPr>
              <a:t>5, no domingo, reuniu mais de 1.000 atletas no Centro de Treinamento Paralímpico, na capital paulista, e encerrou a temporada de alto rendimento no paradesporto nacional, com prova de </a:t>
            </a:r>
            <a:r>
              <a:rPr lang="pt-BR" sz="1400" b="1" i="0" dirty="0">
                <a:solidFill>
                  <a:srgbClr val="212121"/>
                </a:solidFill>
                <a:effectLst/>
                <a:latin typeface="Montserrat" panose="00000500000000000000" pitchFamily="2" charset="0"/>
              </a:rPr>
              <a:t>natação</a:t>
            </a:r>
            <a:r>
              <a:rPr lang="pt-BR" sz="1400" b="0" i="0" dirty="0">
                <a:solidFill>
                  <a:srgbClr val="212121"/>
                </a:solidFill>
                <a:effectLst/>
                <a:latin typeface="Montserrat" panose="00000500000000000000" pitchFamily="2" charset="0"/>
              </a:rPr>
              <a:t>. </a:t>
            </a:r>
          </a:p>
          <a:p>
            <a:r>
              <a:rPr lang="pt-BR" sz="1400" b="0" i="0" dirty="0">
                <a:solidFill>
                  <a:srgbClr val="212121"/>
                </a:solidFill>
                <a:effectLst/>
                <a:latin typeface="Montserrat" panose="00000500000000000000" pitchFamily="2" charset="0"/>
              </a:rPr>
              <a:t>A competição, promovida pelo </a:t>
            </a:r>
            <a:r>
              <a:rPr lang="pt-BR" sz="1400" b="1" i="0" dirty="0">
                <a:solidFill>
                  <a:srgbClr val="212121"/>
                </a:solidFill>
                <a:effectLst/>
                <a:latin typeface="Montserrat" panose="00000500000000000000" pitchFamily="2" charset="0"/>
              </a:rPr>
              <a:t>Comitê Paralímpico Brasileiro</a:t>
            </a:r>
            <a:r>
              <a:rPr lang="pt-BR" sz="1400" b="0" i="0" dirty="0">
                <a:solidFill>
                  <a:srgbClr val="212121"/>
                </a:solidFill>
                <a:effectLst/>
                <a:latin typeface="Montserrat" panose="00000500000000000000" pitchFamily="2" charset="0"/>
              </a:rPr>
              <a:t> (CPB), foi a última oportunidade para </a:t>
            </a:r>
            <a:r>
              <a:rPr lang="pt-BR" sz="1400" b="1" i="0" dirty="0">
                <a:solidFill>
                  <a:srgbClr val="212121"/>
                </a:solidFill>
                <a:effectLst/>
                <a:latin typeface="Montserrat" panose="00000500000000000000" pitchFamily="2" charset="0"/>
              </a:rPr>
              <a:t>33 </a:t>
            </a:r>
            <a:r>
              <a:rPr lang="pt-BR" sz="1400" b="1" dirty="0">
                <a:latin typeface="Montserrat" panose="00000500000000000000" pitchFamily="2" charset="0"/>
              </a:rPr>
              <a:t>convocados </a:t>
            </a:r>
            <a:r>
              <a:rPr lang="pt-BR" sz="1400" b="0" i="0" dirty="0">
                <a:solidFill>
                  <a:srgbClr val="212121"/>
                </a:solidFill>
                <a:effectLst/>
                <a:latin typeface="Montserrat" panose="00000500000000000000" pitchFamily="2" charset="0"/>
              </a:rPr>
              <a:t>ao Parapan de Santiago, Chile, realizarem seus últimos ajustes antes do embarque para o principal desafio continental do ano, que acontecerá de 17 a 26 de novembro. </a:t>
            </a:r>
          </a:p>
          <a:p>
            <a:endParaRPr lang="pt-BR" sz="1400" dirty="0">
              <a:solidFill>
                <a:srgbClr val="212121"/>
              </a:solidFill>
              <a:latin typeface="Montserrat" panose="00000500000000000000" pitchFamily="2" charset="0"/>
            </a:endParaRPr>
          </a:p>
          <a:p>
            <a:r>
              <a:rPr lang="pt-BR" sz="1400" b="0" i="0" dirty="0">
                <a:solidFill>
                  <a:srgbClr val="212121"/>
                </a:solidFill>
                <a:effectLst/>
                <a:latin typeface="Montserrat" panose="00000500000000000000" pitchFamily="2" charset="0"/>
              </a:rPr>
              <a:t>Os atletas que competiram no Meeting de São Paulo representaram 17 estados (AC, AM, AP, ES, GO, MG, MS, MT, PA, PE, PR, RJ, RN, RS, SC, SE e SP) e o Distrito Federal. O evento </a:t>
            </a:r>
            <a:r>
              <a:rPr lang="pt-BR" sz="1400" dirty="0">
                <a:solidFill>
                  <a:srgbClr val="212121"/>
                </a:solidFill>
                <a:latin typeface="Montserrat" panose="00000500000000000000" pitchFamily="2" charset="0"/>
              </a:rPr>
              <a:t>registrou</a:t>
            </a:r>
            <a:r>
              <a:rPr lang="pt-BR" sz="1400" b="0" i="0" dirty="0">
                <a:solidFill>
                  <a:srgbClr val="212121"/>
                </a:solidFill>
                <a:effectLst/>
                <a:latin typeface="Montserrat" panose="00000500000000000000" pitchFamily="2" charset="0"/>
              </a:rPr>
              <a:t> 350 nadadores. Dentre eles, foram </a:t>
            </a:r>
            <a:r>
              <a:rPr lang="pt-BR" sz="1400" b="1" i="0" dirty="0">
                <a:solidFill>
                  <a:srgbClr val="212121"/>
                </a:solidFill>
                <a:effectLst/>
                <a:latin typeface="Montserrat" panose="00000500000000000000" pitchFamily="2" charset="0"/>
              </a:rPr>
              <a:t>15 convocados.</a:t>
            </a:r>
            <a:endParaRPr lang="pt-BR" sz="1400" b="1" dirty="0"/>
          </a:p>
          <a:p>
            <a:endParaRPr lang="pt-BR" sz="1400" b="0" i="0" dirty="0">
              <a:solidFill>
                <a:srgbClr val="212121"/>
              </a:solidFill>
              <a:effectLst/>
              <a:latin typeface="Montserrat" panose="00000500000000000000" pitchFamily="2" charset="0"/>
            </a:endParaRPr>
          </a:p>
          <a:p>
            <a:r>
              <a:rPr lang="pt-BR" sz="1400" b="0" i="0" dirty="0">
                <a:solidFill>
                  <a:srgbClr val="212121"/>
                </a:solidFill>
                <a:effectLst/>
                <a:latin typeface="Montserrat" panose="00000500000000000000" pitchFamily="2" charset="0"/>
              </a:rPr>
              <a:t>Campeão mundial nos 50m borboleta em Manchester, Inglaterra, em agosto deste ano, o nadador paulistano </a:t>
            </a:r>
            <a:r>
              <a:rPr lang="pt-BR" sz="1400" b="1" i="0" dirty="0">
                <a:solidFill>
                  <a:srgbClr val="212121"/>
                </a:solidFill>
                <a:effectLst/>
                <a:latin typeface="Montserrat" panose="00000500000000000000" pitchFamily="2" charset="0"/>
              </a:rPr>
              <a:t>Samuel Oliveira </a:t>
            </a:r>
            <a:r>
              <a:rPr lang="pt-BR" sz="1400" b="0" i="0" dirty="0">
                <a:solidFill>
                  <a:srgbClr val="212121"/>
                </a:solidFill>
                <a:effectLst/>
                <a:latin typeface="Montserrat" panose="00000500000000000000" pitchFamily="2" charset="0"/>
              </a:rPr>
              <a:t>também vai estrear em uma edição do </a:t>
            </a:r>
            <a:r>
              <a:rPr lang="pt-BR" sz="1400" b="1" i="0" dirty="0">
                <a:solidFill>
                  <a:srgbClr val="212121"/>
                </a:solidFill>
                <a:effectLst/>
                <a:latin typeface="Montserrat" panose="00000500000000000000" pitchFamily="2" charset="0"/>
              </a:rPr>
              <a:t>Parapan</a:t>
            </a:r>
            <a:r>
              <a:rPr lang="pt-BR" sz="1400" b="0" i="0" dirty="0">
                <a:solidFill>
                  <a:srgbClr val="212121"/>
                </a:solidFill>
                <a:effectLst/>
                <a:latin typeface="Montserrat" panose="00000500000000000000" pitchFamily="2" charset="0"/>
              </a:rPr>
              <a:t>. Com participações em dois Mundiais e sete medalhas (quatro ouros, duas pratas e um bronze) em ambas as edições, o jovem afirmou que tem a expectativa de viver algo inédito nos Jogos Parapan-Americanos. “Esta experiência de entrar em uma Vila </a:t>
            </a:r>
            <a:r>
              <a:rPr lang="pt-BR" sz="1400" b="0" i="0" dirty="0" err="1">
                <a:solidFill>
                  <a:srgbClr val="212121"/>
                </a:solidFill>
                <a:effectLst/>
                <a:latin typeface="Montserrat" panose="00000500000000000000" pitchFamily="2" charset="0"/>
              </a:rPr>
              <a:t>Parapan-Americana</a:t>
            </a:r>
            <a:r>
              <a:rPr lang="pt-BR" sz="1400" b="0" i="0" dirty="0">
                <a:solidFill>
                  <a:srgbClr val="212121"/>
                </a:solidFill>
                <a:effectLst/>
                <a:latin typeface="Montserrat" panose="00000500000000000000" pitchFamily="2" charset="0"/>
              </a:rPr>
              <a:t> e conviver com atletas de outras modalidades é uma novidade para mim. Quero desfrutar das coisas boas que a competição vai me oferecer e vou me dedicar ao máximo para trazer medalhas ao Brasil”, destacou </a:t>
            </a:r>
            <a:r>
              <a:rPr lang="pt-BR" sz="1400" b="0" i="0" dirty="0" err="1">
                <a:solidFill>
                  <a:srgbClr val="212121"/>
                </a:solidFill>
                <a:effectLst/>
                <a:latin typeface="Montserrat" panose="00000500000000000000" pitchFamily="2" charset="0"/>
              </a:rPr>
              <a:t>Samuka</a:t>
            </a:r>
            <a:r>
              <a:rPr lang="pt-BR" sz="1400" b="0" i="0" dirty="0">
                <a:solidFill>
                  <a:srgbClr val="212121"/>
                </a:solidFill>
                <a:effectLst/>
                <a:latin typeface="Montserrat" panose="00000500000000000000" pitchFamily="2" charset="0"/>
              </a:rPr>
              <a:t>, como é conhecido.</a:t>
            </a:r>
          </a:p>
          <a:p>
            <a:endParaRPr lang="pt-BR" dirty="0">
              <a:solidFill>
                <a:schemeClr val="tx1">
                  <a:lumMod val="85000"/>
                  <a:lumOff val="15000"/>
                </a:schemeClr>
              </a:solidFill>
              <a:latin typeface="Montserrat" pitchFamily="2" charset="77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3CDC081F-0D9A-6C90-E378-00AFE6C0F981}"/>
              </a:ext>
            </a:extLst>
          </p:cNvPr>
          <p:cNvSpPr txBox="1"/>
          <p:nvPr/>
        </p:nvSpPr>
        <p:spPr>
          <a:xfrm>
            <a:off x="2102639" y="4505670"/>
            <a:ext cx="798672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/>
              <a:t>Natação é uma modalidade patrocinada pelas Loterias Caixa. O Meeting Paralímpico é patrocinado pelas Loterias Caixa.</a:t>
            </a:r>
          </a:p>
        </p:txBody>
      </p:sp>
    </p:spTree>
    <p:extLst>
      <p:ext uri="{BB962C8B-B14F-4D97-AF65-F5344CB8AC3E}">
        <p14:creationId xmlns:p14="http://schemas.microsoft.com/office/powerpoint/2010/main" val="42914822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2117" y="5336667"/>
            <a:ext cx="9093168" cy="927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CCDEAAE1-41B2-6B5C-BBA5-41964F43EFB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2701" y="1"/>
            <a:ext cx="12192000" cy="6857999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FE5A79D2-6C7E-6FFC-87E8-155AD98AE318}"/>
              </a:ext>
            </a:extLst>
          </p:cNvPr>
          <p:cNvSpPr txBox="1"/>
          <p:nvPr/>
        </p:nvSpPr>
        <p:spPr>
          <a:xfrm>
            <a:off x="2120431" y="5336667"/>
            <a:ext cx="805654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100" dirty="0">
                <a:latin typeface="Montserrat" panose="00000500000000000000" pitchFamily="2" charset="0"/>
              </a:rPr>
              <a:t>Meeting Paralímpico Loterias Caixa de Natação em São Paulo – Centro de Treinamento Paralimpico Brasileiro</a:t>
            </a:r>
          </a:p>
          <a:p>
            <a:r>
              <a:rPr lang="pt-B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rPr>
              <a:t>Foto: Alessandra Cabral</a:t>
            </a:r>
            <a:endParaRPr lang="pt-BR" sz="1100" dirty="0">
              <a:latin typeface="Montserrat" panose="00000500000000000000" pitchFamily="2" charset="0"/>
            </a:endParaRPr>
          </a:p>
        </p:txBody>
      </p:sp>
      <p:pic>
        <p:nvPicPr>
          <p:cNvPr id="9" name="Imagem 8" descr="Pessoas praticando esporte em quadra&#10;&#10;Descrição gerada automaticamente com confiança baixa">
            <a:extLst>
              <a:ext uri="{FF2B5EF4-FFF2-40B4-BE49-F238E27FC236}">
                <a16:creationId xmlns:a16="http://schemas.microsoft.com/office/drawing/2014/main" id="{282C63B9-516E-852A-F385-A7139C4D1F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743" y="331703"/>
            <a:ext cx="7023830" cy="46732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m 12" descr="Uma imagem contendo esporte, água, atletismo, onda">
            <a:extLst>
              <a:ext uri="{FF2B5EF4-FFF2-40B4-BE49-F238E27FC236}">
                <a16:creationId xmlns:a16="http://schemas.microsoft.com/office/drawing/2014/main" id="{CBE285D5-38D6-9860-516F-E025089C68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744" y="162079"/>
            <a:ext cx="7517827" cy="5012511"/>
          </a:xfrm>
          <a:prstGeom prst="rect">
            <a:avLst/>
          </a:prstGeom>
          <a:ln w="762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467829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2117" y="5336667"/>
            <a:ext cx="9093168" cy="927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CCDEAAE1-41B2-6B5C-BBA5-41964F43EFB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FE5A79D2-6C7E-6FFC-87E8-155AD98AE318}"/>
              </a:ext>
            </a:extLst>
          </p:cNvPr>
          <p:cNvSpPr txBox="1"/>
          <p:nvPr/>
        </p:nvSpPr>
        <p:spPr>
          <a:xfrm>
            <a:off x="2202873" y="5290699"/>
            <a:ext cx="786938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100" dirty="0">
                <a:latin typeface="Montserrat" panose="00000500000000000000" pitchFamily="2" charset="0"/>
              </a:rPr>
              <a:t>Meeting Paralímpico Loterias Caixa de Natação em São Paulo – Centro de Treinamento Paralimpico Brasileiro</a:t>
            </a:r>
          </a:p>
          <a:p>
            <a:r>
              <a:rPr lang="pt-B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rPr>
              <a:t>Foto: </a:t>
            </a:r>
            <a:r>
              <a:rPr lang="pt-BR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rPr>
              <a:t>Alê</a:t>
            </a:r>
            <a:r>
              <a:rPr lang="pt-B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rPr>
              <a:t> Carvalho</a:t>
            </a:r>
            <a:endParaRPr lang="pt-BR" sz="1100" dirty="0">
              <a:latin typeface="Montserrat" panose="00000500000000000000" pitchFamily="2" charset="0"/>
            </a:endParaRPr>
          </a:p>
        </p:txBody>
      </p:sp>
      <p:pic>
        <p:nvPicPr>
          <p:cNvPr id="4" name="Imagem 3" descr="Mulher com raquete de tênis&#10;&#10;Descrição gerada automaticamente">
            <a:extLst>
              <a:ext uri="{FF2B5EF4-FFF2-40B4-BE49-F238E27FC236}">
                <a16:creationId xmlns:a16="http://schemas.microsoft.com/office/drawing/2014/main" id="{FB3A0085-FC93-1AA9-99B5-15F9FCC113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682" y="124998"/>
            <a:ext cx="7646038" cy="5086673"/>
          </a:xfrm>
          <a:prstGeom prst="rect">
            <a:avLst/>
          </a:prstGeom>
          <a:ln w="762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984478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2117" y="5336667"/>
            <a:ext cx="9093168" cy="927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CCDEAAE1-41B2-6B5C-BBA5-41964F43EFB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FE5A79D2-6C7E-6FFC-87E8-155AD98AE318}"/>
              </a:ext>
            </a:extLst>
          </p:cNvPr>
          <p:cNvSpPr txBox="1"/>
          <p:nvPr/>
        </p:nvSpPr>
        <p:spPr>
          <a:xfrm>
            <a:off x="2303060" y="5369763"/>
            <a:ext cx="796315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100" dirty="0">
                <a:latin typeface="Montserrat" panose="00000500000000000000" pitchFamily="2" charset="0"/>
              </a:rPr>
              <a:t>Meeting Paralímpico Loterias Caixa de Natação em São Paulo – Centro de Treinamento Paralimpico Brasileiro</a:t>
            </a:r>
          </a:p>
          <a:p>
            <a:r>
              <a:rPr lang="pt-B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rPr>
              <a:t>Foto: </a:t>
            </a:r>
            <a:r>
              <a:rPr lang="pt-BR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rPr>
              <a:t>Alê</a:t>
            </a:r>
            <a:r>
              <a:rPr lang="pt-B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rPr>
              <a:t> Carvalho</a:t>
            </a:r>
            <a:endParaRPr lang="pt-BR" sz="1100" dirty="0">
              <a:latin typeface="Montserrat" panose="00000500000000000000" pitchFamily="2" charset="0"/>
            </a:endParaRPr>
          </a:p>
        </p:txBody>
      </p:sp>
      <p:pic>
        <p:nvPicPr>
          <p:cNvPr id="5" name="Imagem 4" descr="Mulher com vestido azul">
            <a:extLst>
              <a:ext uri="{FF2B5EF4-FFF2-40B4-BE49-F238E27FC236}">
                <a16:creationId xmlns:a16="http://schemas.microsoft.com/office/drawing/2014/main" id="{DB05A337-B861-D233-E0C0-0A2A6BC55F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179" y="277710"/>
            <a:ext cx="7475044" cy="4973475"/>
          </a:xfrm>
          <a:prstGeom prst="rect">
            <a:avLst/>
          </a:prstGeom>
          <a:ln w="762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969255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2117" y="5336667"/>
            <a:ext cx="9093168" cy="927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CCDEAAE1-41B2-6B5C-BBA5-41964F43EFB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FE5A79D2-6C7E-6FFC-87E8-155AD98AE318}"/>
              </a:ext>
            </a:extLst>
          </p:cNvPr>
          <p:cNvSpPr txBox="1"/>
          <p:nvPr/>
        </p:nvSpPr>
        <p:spPr>
          <a:xfrm>
            <a:off x="2293042" y="5506105"/>
            <a:ext cx="795932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100" dirty="0">
                <a:latin typeface="Montserrat" panose="00000500000000000000" pitchFamily="2" charset="0"/>
              </a:rPr>
              <a:t>Meeting Paralímpico Loterias Caixa de Natação em São Paulo – Centro de Treinamento Paralimpico Brasileiro</a:t>
            </a:r>
          </a:p>
          <a:p>
            <a:r>
              <a:rPr lang="pt-B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rPr>
              <a:t>Foto: Alessandra Cabral</a:t>
            </a:r>
            <a:endParaRPr lang="pt-BR" sz="1100" dirty="0">
              <a:latin typeface="Montserrat" panose="00000500000000000000" pitchFamily="2" charset="0"/>
            </a:endParaRPr>
          </a:p>
        </p:txBody>
      </p:sp>
      <p:pic>
        <p:nvPicPr>
          <p:cNvPr id="4" name="Imagem 3" descr="Uma imagem contendo esporte, água, bolo, mesa">
            <a:extLst>
              <a:ext uri="{FF2B5EF4-FFF2-40B4-BE49-F238E27FC236}">
                <a16:creationId xmlns:a16="http://schemas.microsoft.com/office/drawing/2014/main" id="{39CC895C-FA59-672D-BA32-40B7A98D8B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042" y="252387"/>
            <a:ext cx="7711317" cy="5141521"/>
          </a:xfrm>
          <a:prstGeom prst="rect">
            <a:avLst/>
          </a:prstGeom>
          <a:ln w="762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129775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2117" y="5336667"/>
            <a:ext cx="9093168" cy="927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CCDEAAE1-41B2-6B5C-BBA5-41964F43EFB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2701" y="1"/>
            <a:ext cx="12192000" cy="6857999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FE5A79D2-6C7E-6FFC-87E8-155AD98AE318}"/>
              </a:ext>
            </a:extLst>
          </p:cNvPr>
          <p:cNvSpPr txBox="1"/>
          <p:nvPr/>
        </p:nvSpPr>
        <p:spPr>
          <a:xfrm>
            <a:off x="2216727" y="5477484"/>
            <a:ext cx="79248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100" dirty="0">
                <a:latin typeface="Montserrat" panose="00000500000000000000" pitchFamily="2" charset="0"/>
              </a:rPr>
              <a:t>Meeting Paralímpico Loterias Caixa de Natação em São Paulo – Centro de Treinamento Paralimpico Brasileiro</a:t>
            </a:r>
          </a:p>
          <a:p>
            <a:r>
              <a:rPr lang="pt-B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rPr>
              <a:t>Foto: Alessandra Cabral</a:t>
            </a:r>
            <a:endParaRPr lang="pt-BR" sz="1100" dirty="0">
              <a:latin typeface="Montserrat" panose="00000500000000000000" pitchFamily="2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2F5CC6D-779C-F470-00E1-1B23757A16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086" y="392684"/>
            <a:ext cx="7517828" cy="5014392"/>
          </a:xfrm>
          <a:prstGeom prst="rect">
            <a:avLst/>
          </a:prstGeom>
          <a:ln w="762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52498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2117" y="5336667"/>
            <a:ext cx="9093168" cy="927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CCDEAAE1-41B2-6B5C-BBA5-41964F43EFB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2701" y="1"/>
            <a:ext cx="12192000" cy="6857999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FE5A79D2-6C7E-6FFC-87E8-155AD98AE318}"/>
              </a:ext>
            </a:extLst>
          </p:cNvPr>
          <p:cNvSpPr txBox="1"/>
          <p:nvPr/>
        </p:nvSpPr>
        <p:spPr>
          <a:xfrm>
            <a:off x="2144569" y="5620131"/>
            <a:ext cx="800826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100" dirty="0">
                <a:latin typeface="Montserrat" panose="00000500000000000000" pitchFamily="2" charset="0"/>
              </a:rPr>
              <a:t>Meeting Paralímpico Loterias Caixa de Natação em São Paulo – Centro de Treinamento Paralimpico Brasileiro</a:t>
            </a:r>
          </a:p>
          <a:p>
            <a:r>
              <a:rPr lang="pt-B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rPr>
              <a:t>Foto: Alessandra Cabral</a:t>
            </a:r>
            <a:endParaRPr lang="pt-BR" sz="1100" dirty="0">
              <a:latin typeface="Montserrat" panose="00000500000000000000" pitchFamily="2" charset="0"/>
            </a:endParaRPr>
          </a:p>
        </p:txBody>
      </p:sp>
      <p:pic>
        <p:nvPicPr>
          <p:cNvPr id="5" name="Imagem 4" descr="Uma imagem contendo bolo, aniversário, natação, mesa">
            <a:extLst>
              <a:ext uri="{FF2B5EF4-FFF2-40B4-BE49-F238E27FC236}">
                <a16:creationId xmlns:a16="http://schemas.microsoft.com/office/drawing/2014/main" id="{39FBCFF3-672B-F27F-EC22-475B8A9CE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473" y="304449"/>
            <a:ext cx="7941054" cy="5294698"/>
          </a:xfrm>
          <a:prstGeom prst="rect">
            <a:avLst/>
          </a:prstGeom>
          <a:ln w="7620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22598041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2117" y="5336667"/>
            <a:ext cx="9093168" cy="927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CCDEAAE1-41B2-6B5C-BBA5-41964F43EFB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2701" y="1"/>
            <a:ext cx="12192000" cy="6857999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FE5A79D2-6C7E-6FFC-87E8-155AD98AE318}"/>
              </a:ext>
            </a:extLst>
          </p:cNvPr>
          <p:cNvSpPr txBox="1"/>
          <p:nvPr/>
        </p:nvSpPr>
        <p:spPr>
          <a:xfrm>
            <a:off x="2244436" y="5477484"/>
            <a:ext cx="788323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100" dirty="0">
                <a:latin typeface="Montserrat" panose="00000500000000000000" pitchFamily="2" charset="0"/>
              </a:rPr>
              <a:t>Meeting Paralímpico Loterias Caixa de Natação em São Paulo – Centro de Treinamento Paralimpico Brasileiro</a:t>
            </a:r>
          </a:p>
          <a:p>
            <a:r>
              <a:rPr lang="pt-B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rPr>
              <a:t>Foto: Alessandra Cabral</a:t>
            </a:r>
            <a:endParaRPr lang="pt-BR" sz="1100" dirty="0">
              <a:latin typeface="Montserrat" panose="00000500000000000000" pitchFamily="2" charset="0"/>
            </a:endParaRPr>
          </a:p>
        </p:txBody>
      </p:sp>
      <p:pic>
        <p:nvPicPr>
          <p:cNvPr id="4" name="Imagem 3" descr="Uma imagem contendo água, esporte, esporte aquático, azul">
            <a:extLst>
              <a:ext uri="{FF2B5EF4-FFF2-40B4-BE49-F238E27FC236}">
                <a16:creationId xmlns:a16="http://schemas.microsoft.com/office/drawing/2014/main" id="{AB15469F-7004-19F6-6DC1-EF198BAD27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677" y="277335"/>
            <a:ext cx="7588047" cy="5059330"/>
          </a:xfrm>
          <a:prstGeom prst="rect">
            <a:avLst/>
          </a:prstGeom>
          <a:ln w="762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7259983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471</TotalTime>
  <Words>593</Words>
  <Application>Microsoft Office PowerPoint</Application>
  <PresentationFormat>Widescreen</PresentationFormat>
  <Paragraphs>39</Paragraphs>
  <Slides>18</Slides>
  <Notes>18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Montserrat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Felipe da Silva Bomfim</dc:creator>
  <cp:lastModifiedBy>Felipe da Silva Bomfim</cp:lastModifiedBy>
  <cp:revision>10</cp:revision>
  <dcterms:created xsi:type="dcterms:W3CDTF">2023-11-22T12:18:40Z</dcterms:created>
  <dcterms:modified xsi:type="dcterms:W3CDTF">2023-11-27T14:22:47Z</dcterms:modified>
</cp:coreProperties>
</file>