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0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34A82-5030-44C4-9B02-A0C857ACE16C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B2290-1BA7-421B-880F-C736BF8025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419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137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743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656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4429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578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348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819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689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29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6421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6421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326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709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135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823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73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63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4894C5-D4C2-E2DC-E009-089F208A6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85C198-C6FA-3103-63D5-FD82BAB01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FF2348-7730-F249-7501-E89183123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1418-FB25-4C5C-9210-B51F4BF925A7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B06D1E-3396-211C-3CBF-2B9874D3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5902C9-E623-C69A-05EC-0FDF3BEE6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1048-AC10-405A-9361-015D325A6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5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767492-492A-12C2-348A-DA04F250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16857F4-BF03-FF21-12FA-D0D7AC684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83FD4F-A3AD-4D4D-113D-56AE2B7D4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1418-FB25-4C5C-9210-B51F4BF925A7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DD511B-0387-BB4A-C3FB-1D79D524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C82331-2734-6F9E-DBC2-832490BAA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1048-AC10-405A-9361-015D325A6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874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BCC11B-FDA7-C5B8-67FA-1707003EFB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1283F86-DA21-6FF3-1141-2A40E45BE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EC9792-B1D8-C18D-6079-87D51B1B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1418-FB25-4C5C-9210-B51F4BF925A7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E3F79C-0DE3-1436-83F1-6BB462F7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3E46F5-2201-743C-84CD-08CF2A63C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1048-AC10-405A-9361-015D325A6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3430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88FE8-7F87-69E6-528A-2B34CEE9A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1CEECA-0A9C-E6DA-0203-23E0F3E4E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960349-F619-1A5A-A383-9B5C1C99F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1418-FB25-4C5C-9210-B51F4BF925A7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2C8D48-E614-D7C9-797E-1FFE01E5C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2BB8CD-8D1F-C896-E63C-443B0017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1048-AC10-405A-9361-015D325A6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50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FA2A1-1C77-FCB3-92A2-D33C0087B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72F1CB-244D-2F48-9892-9F9216ACD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B557FD-F6D4-A0DE-1A08-86C04FC7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1418-FB25-4C5C-9210-B51F4BF925A7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C5F148-EB44-CAD4-71A5-3B45D5C59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BB9C5F-F479-ACCD-A5E8-478C815AA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1048-AC10-405A-9361-015D325A6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51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53A058-3FFE-AD85-52D5-D9BB4FF96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810269-08D7-74CD-F250-3086FACEBD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64EF6C-38F5-BD8D-E578-4FFEA2C4B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41CDD21-FF6C-0BEF-D81E-D69219D66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1418-FB25-4C5C-9210-B51F4BF925A7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A8FC4D-66D1-9607-65C3-94294C81F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081F384-D30C-5D89-8609-6DD91B7E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1048-AC10-405A-9361-015D325A6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58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C4DA2-18DB-2565-FAB6-969028513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BBE0FE-F361-8285-1AD5-D22DBCDBB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072EC49-49EA-E169-7236-CFA6F123C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8C75557-5E27-5CB9-6B10-5F27930C5D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B037CBD-3345-F62E-CD54-36567B09F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EC72BB2-6FCA-F9EF-4EB3-DC40EE68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1418-FB25-4C5C-9210-B51F4BF925A7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78EA785-3097-2FE8-EC62-A6D616EA4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8909D56-5272-9926-767E-1F6A3C70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1048-AC10-405A-9361-015D325A6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622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BECE9-33D7-8320-BFC9-ECD73D50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D703C17-BD3F-871C-145C-F5159D295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1418-FB25-4C5C-9210-B51F4BF925A7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829735-2ED6-D2AB-4610-ED462066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33BA10F-0A43-1738-811D-6D99324B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1048-AC10-405A-9361-015D325A6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646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18AADD8-F2BF-A2F5-87DD-D37C002A7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1418-FB25-4C5C-9210-B51F4BF925A7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9E8C8E2-CB94-8335-D5C0-298C9C234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3C4E35-D9CF-B6E0-D2AC-930EE9A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1048-AC10-405A-9361-015D325A6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2332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C2B55-29E6-37B8-2A61-B93CF3BE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0C155E-D8BD-5A77-7BF5-0D8CDFB0D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B7ABFC-3EDA-23B2-F816-95C9993A5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D65942-2926-CB5F-33D0-B10B42FAC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1418-FB25-4C5C-9210-B51F4BF925A7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17711C6-38EB-441C-9173-701EDCF3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C13398-7A74-4F79-A69B-E28C7FCD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1048-AC10-405A-9361-015D325A6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59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29D6F-EE53-2A3B-3AFF-70D2868A6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7A5E190-86B7-DBA4-403F-8D17EAF56A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43EBBB-2706-395E-7A7B-6A909B9D2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39CA0B5-4B93-AA24-7C20-32C4BA427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1418-FB25-4C5C-9210-B51F4BF925A7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33C085-CCCC-96D2-DFF2-807CA6AF0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58454B8-3C92-8B54-8A46-E8957D83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1048-AC10-405A-9361-015D325A6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07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261AC80-C70B-44B5-3298-1E401AB2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01622-D5EC-8D36-67C4-7B3EB370B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51DDF9-9E1F-FFD6-D6A5-4CE6BAD1A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D1418-FB25-4C5C-9210-B51F4BF925A7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DDCB29-3E57-4045-7883-8CAF09162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D4AE75-06D9-CB52-3A64-C54923576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F1048-AC10-405A-9361-015D325A6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407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1833621" y="5585206"/>
            <a:ext cx="85247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Jogador de futebol">
            <a:extLst>
              <a:ext uri="{FF2B5EF4-FFF2-40B4-BE49-F238E27FC236}">
                <a16:creationId xmlns:a16="http://schemas.microsoft.com/office/drawing/2014/main" id="{EFA74996-4732-24FC-0975-B494819D9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69785"/>
            <a:ext cx="7952508" cy="5291151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988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1756063" y="5585206"/>
            <a:ext cx="86798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Jogador de futebol americano">
            <a:extLst>
              <a:ext uri="{FF2B5EF4-FFF2-40B4-BE49-F238E27FC236}">
                <a16:creationId xmlns:a16="http://schemas.microsoft.com/office/drawing/2014/main" id="{D5CFE799-F317-CCA2-E739-CE37C8626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74" y="159495"/>
            <a:ext cx="7968540" cy="5301442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8812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Imagem 5" descr="Pessoas praticando esporte em quadra">
            <a:extLst>
              <a:ext uri="{FF2B5EF4-FFF2-40B4-BE49-F238E27FC236}">
                <a16:creationId xmlns:a16="http://schemas.microsoft.com/office/drawing/2014/main" id="{0639101A-CA02-D080-38A8-4338D39FC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82" y="477577"/>
            <a:ext cx="6095835" cy="4055827"/>
          </a:xfrm>
          <a:prstGeom prst="rect">
            <a:avLst/>
          </a:prstGeom>
          <a:ln w="381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1790115" y="5585206"/>
            <a:ext cx="83196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Homem com camiseta verde">
            <a:extLst>
              <a:ext uri="{FF2B5EF4-FFF2-40B4-BE49-F238E27FC236}">
                <a16:creationId xmlns:a16="http://schemas.microsoft.com/office/drawing/2014/main" id="{2E524144-B1DE-97D1-9F65-F452001C0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73" y="204430"/>
            <a:ext cx="7939312" cy="5281970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183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Imagem 5" descr="Pessoas praticando esporte em quadra">
            <a:extLst>
              <a:ext uri="{FF2B5EF4-FFF2-40B4-BE49-F238E27FC236}">
                <a16:creationId xmlns:a16="http://schemas.microsoft.com/office/drawing/2014/main" id="{0639101A-CA02-D080-38A8-4338D39FC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82" y="477577"/>
            <a:ext cx="6095835" cy="4055827"/>
          </a:xfrm>
          <a:prstGeom prst="rect">
            <a:avLst/>
          </a:prstGeom>
          <a:ln w="381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1549415" y="5585206"/>
            <a:ext cx="90931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Pessoas em uma quadra">
            <a:extLst>
              <a:ext uri="{FF2B5EF4-FFF2-40B4-BE49-F238E27FC236}">
                <a16:creationId xmlns:a16="http://schemas.microsoft.com/office/drawing/2014/main" id="{3CFBC1AD-AE88-6DA6-DD7C-264D618BA0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9" y="193963"/>
            <a:ext cx="7973238" cy="5304947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927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1911927" y="5585206"/>
            <a:ext cx="84131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Jogador de basquete com bola na mão">
            <a:extLst>
              <a:ext uri="{FF2B5EF4-FFF2-40B4-BE49-F238E27FC236}">
                <a16:creationId xmlns:a16="http://schemas.microsoft.com/office/drawing/2014/main" id="{BCDB2FDD-0780-515D-832B-933CC9889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28" y="118353"/>
            <a:ext cx="8030539" cy="5342583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1985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2" y="1"/>
            <a:ext cx="12192000" cy="6857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1891102" y="5585206"/>
            <a:ext cx="8409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Uma imagem contendo pessoa, homem, grama, atletismo">
            <a:extLst>
              <a:ext uri="{FF2B5EF4-FFF2-40B4-BE49-F238E27FC236}">
                <a16:creationId xmlns:a16="http://schemas.microsoft.com/office/drawing/2014/main" id="{25EB2E91-ABB4-F1AB-280D-C7A5F4182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33" y="181886"/>
            <a:ext cx="7971728" cy="5304513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699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1502795" y="5569817"/>
            <a:ext cx="9192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Homem segurando raquete de tênis e pessoas assistindo">
            <a:extLst>
              <a:ext uri="{FF2B5EF4-FFF2-40B4-BE49-F238E27FC236}">
                <a16:creationId xmlns:a16="http://schemas.microsoft.com/office/drawing/2014/main" id="{C609A11F-3A46-A279-EAE5-F4D53537D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51" y="164773"/>
            <a:ext cx="7876097" cy="5240273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729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Imagem 5" descr="Pessoas praticando esporte em quadra">
            <a:extLst>
              <a:ext uri="{FF2B5EF4-FFF2-40B4-BE49-F238E27FC236}">
                <a16:creationId xmlns:a16="http://schemas.microsoft.com/office/drawing/2014/main" id="{0639101A-CA02-D080-38A8-4338D39FC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82" y="477577"/>
            <a:ext cx="6095835" cy="4055827"/>
          </a:xfrm>
          <a:prstGeom prst="rect">
            <a:avLst/>
          </a:prstGeom>
          <a:ln w="381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1908463" y="5585206"/>
            <a:ext cx="83750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7" name="Imagem 6" descr="Homem sentado em cadeira verde">
            <a:extLst>
              <a:ext uri="{FF2B5EF4-FFF2-40B4-BE49-F238E27FC236}">
                <a16:creationId xmlns:a16="http://schemas.microsoft.com/office/drawing/2014/main" id="{CB121DD2-5CE1-4A83-FB34-C0A10BA108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16" y="235527"/>
            <a:ext cx="7829499" cy="5209309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1583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FB95D9E-8609-D75B-75FA-353DEADA22BF}"/>
              </a:ext>
            </a:extLst>
          </p:cNvPr>
          <p:cNvSpPr txBox="1"/>
          <p:nvPr/>
        </p:nvSpPr>
        <p:spPr>
          <a:xfrm>
            <a:off x="3282151" y="2357657"/>
            <a:ext cx="562769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267" b="1" dirty="0">
                <a:solidFill>
                  <a:schemeClr val="bg1"/>
                </a:solidFill>
                <a:latin typeface="Montserrat" pitchFamily="2" charset="77"/>
              </a:rPr>
              <a:t>AGRADECIMENTO</a:t>
            </a:r>
          </a:p>
        </p:txBody>
      </p:sp>
    </p:spTree>
    <p:extLst>
      <p:ext uri="{BB962C8B-B14F-4D97-AF65-F5344CB8AC3E}">
        <p14:creationId xmlns:p14="http://schemas.microsoft.com/office/powerpoint/2010/main" val="371997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2D6E58C-8FC8-7496-4210-24AE14924B0C}"/>
              </a:ext>
            </a:extLst>
          </p:cNvPr>
          <p:cNvSpPr txBox="1"/>
          <p:nvPr/>
        </p:nvSpPr>
        <p:spPr>
          <a:xfrm>
            <a:off x="114017" y="208432"/>
            <a:ext cx="1058988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O </a:t>
            </a:r>
            <a:r>
              <a:rPr lang="pt-BR" sz="1400" b="1" dirty="0">
                <a:latin typeface="Montserrat" panose="00000500000000000000" pitchFamily="2" charset="0"/>
              </a:rPr>
              <a:t>Meeting Paralímpico Loterias Caixa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 de São Paulo, disputado na </a:t>
            </a:r>
            <a:r>
              <a:rPr lang="pt-BR" sz="1400" dirty="0">
                <a:solidFill>
                  <a:srgbClr val="212121"/>
                </a:solidFill>
                <a:latin typeface="Montserrat" panose="00000500000000000000" pitchFamily="2" charset="0"/>
              </a:rPr>
              <a:t>ú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ltima  sexta-feira, no dia </a:t>
            </a:r>
          </a:p>
          <a:p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3, ao dia</a:t>
            </a:r>
            <a:r>
              <a:rPr lang="pt-BR" sz="1400" dirty="0">
                <a:solidFill>
                  <a:srgbClr val="212121"/>
                </a:solidFill>
                <a:latin typeface="Montserrat" panose="00000500000000000000" pitchFamily="2" charset="0"/>
              </a:rPr>
              <a:t> 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5, no domingo, reuniu mais de 1.000 atletas no Centro de Treinamento Paralímpico, </a:t>
            </a:r>
          </a:p>
          <a:p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na capital paulista, e encerrou a temporada de alto rendimento no paradesporto nacional, com prova de </a:t>
            </a:r>
            <a:r>
              <a:rPr lang="pt-BR" sz="1400" b="1" dirty="0">
                <a:solidFill>
                  <a:srgbClr val="212121"/>
                </a:solidFill>
                <a:latin typeface="Montserrat" panose="00000500000000000000" pitchFamily="2" charset="0"/>
              </a:rPr>
              <a:t>Halterofilismo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. </a:t>
            </a:r>
          </a:p>
          <a:p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A competição, promovida pelo </a:t>
            </a:r>
            <a:r>
              <a:rPr lang="pt-BR" sz="1400" b="1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Comitê Paralímpico Brasileiro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 (CPB), foi a última oportunidade para </a:t>
            </a:r>
            <a:r>
              <a:rPr lang="pt-BR" sz="1400" b="1" dirty="0">
                <a:solidFill>
                  <a:srgbClr val="212121"/>
                </a:solidFill>
                <a:latin typeface="Montserrat" panose="00000500000000000000" pitchFamily="2" charset="0"/>
              </a:rPr>
              <a:t>5</a:t>
            </a:r>
            <a:r>
              <a:rPr lang="pt-BR" sz="1400" b="1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 </a:t>
            </a:r>
            <a:r>
              <a:rPr lang="pt-BR" sz="1400" b="1" dirty="0">
                <a:latin typeface="Montserrat" panose="00000500000000000000" pitchFamily="2" charset="0"/>
              </a:rPr>
              <a:t>convocados 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ao Parapan de Santiago, Chile, realizarem seus últimos ajustes antes do </a:t>
            </a:r>
          </a:p>
          <a:p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embarque para o principal desafio continental do ano, que acontecerá de</a:t>
            </a:r>
          </a:p>
          <a:p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 17 a 26 de novembro. </a:t>
            </a:r>
          </a:p>
          <a:p>
            <a:endParaRPr lang="pt-BR" sz="1400" dirty="0">
              <a:solidFill>
                <a:srgbClr val="212121"/>
              </a:solidFill>
              <a:latin typeface="Montserrat" panose="00000500000000000000" pitchFamily="2" charset="0"/>
            </a:endParaRPr>
          </a:p>
          <a:p>
            <a:pPr algn="l"/>
            <a:r>
              <a:rPr lang="pt-BR" sz="1400" b="1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Mariana D’Andrea 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é, desde agosto, a primeira e única brasileira campeã mundial</a:t>
            </a:r>
          </a:p>
          <a:p>
            <a:pPr algn="l"/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 no halterofilismo paralímpico, entre adultos. Além disso, ela é a dona da melhor</a:t>
            </a:r>
          </a:p>
          <a:p>
            <a:pPr algn="l"/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 marca da história na categoria até 79 kg. Os resultados vieram com levantamento</a:t>
            </a:r>
          </a:p>
          <a:p>
            <a:pPr algn="l"/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 de 151 kg no </a:t>
            </a:r>
            <a:r>
              <a:rPr lang="pt-BR" sz="1400" b="1" dirty="0">
                <a:solidFill>
                  <a:srgbClr val="212121"/>
                </a:solidFill>
                <a:latin typeface="Montserrat" panose="00000500000000000000" pitchFamily="2" charset="0"/>
              </a:rPr>
              <a:t>Campeonato Mundial de Dubai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. “Eu vim com o objetivo de fazer</a:t>
            </a:r>
          </a:p>
          <a:p>
            <a:pPr algn="l"/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 uma marca mais leve aqui e guardar o melhor resultado para o Parapan. </a:t>
            </a:r>
          </a:p>
          <a:p>
            <a:pPr algn="l"/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Sinto que estou muito bem preparada. Não parei de treinar um minuto desde o Mundial.</a:t>
            </a:r>
          </a:p>
          <a:p>
            <a:pPr algn="l"/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 Estou focada em ter meu melhor desempenho no Parapan”, afirmou.</a:t>
            </a:r>
          </a:p>
          <a:p>
            <a:pPr algn="l"/>
            <a:endParaRPr lang="pt-BR" sz="1400" b="0" i="0" dirty="0">
              <a:solidFill>
                <a:srgbClr val="212121"/>
              </a:solidFill>
              <a:effectLst/>
              <a:latin typeface="Montserrat" panose="00000500000000000000" pitchFamily="2" charset="0"/>
            </a:endParaRPr>
          </a:p>
          <a:p>
            <a:pPr algn="l"/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A atleta vem competindo na categoria até 79 kg desde o início do ano. Porém, no Parapan, voltará a competir </a:t>
            </a:r>
          </a:p>
          <a:p>
            <a:pPr algn="l"/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em uma categoria mais leve, até 73 kg, a mesma na qual foi campeã paralímpica nos Jogos de Tóquio 2020.</a:t>
            </a:r>
          </a:p>
          <a:p>
            <a:pPr algn="l"/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 Isso porque a halterofilista não têm marcas internacionais na categoria até 79 kg. </a:t>
            </a:r>
          </a:p>
          <a:p>
            <a:pPr algn="l"/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Com a mudança de classe, Mariana colocou como objetivo para o Parapan, além da medalha de ouro, </a:t>
            </a:r>
          </a:p>
          <a:p>
            <a:pPr algn="l"/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quebrar seu próprio recorde das Américas na categoria até 73 kg, que já é dela, de 140 kg suportados </a:t>
            </a:r>
          </a:p>
          <a:p>
            <a:pPr algn="l"/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em Saint Louis, nos Estados Unidos, em julho do ano passado.</a:t>
            </a:r>
          </a:p>
          <a:p>
            <a:endParaRPr lang="pt-BR" sz="1400" dirty="0">
              <a:solidFill>
                <a:srgbClr val="212121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8785831-14E6-6CFC-BD86-AE85C0EF5DC5}"/>
              </a:ext>
            </a:extLst>
          </p:cNvPr>
          <p:cNvSpPr txBox="1"/>
          <p:nvPr/>
        </p:nvSpPr>
        <p:spPr>
          <a:xfrm>
            <a:off x="1704855" y="5264343"/>
            <a:ext cx="88876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Halterofilismo é patrocinado pelas Loterias Caixa. </a:t>
            </a:r>
          </a:p>
          <a:p>
            <a:r>
              <a:rPr lang="pt-BR" sz="2000" b="1" dirty="0"/>
              <a:t>O Meeting Paralímpico é patrocinado pelas Loterias Caixa.</a:t>
            </a:r>
          </a:p>
        </p:txBody>
      </p:sp>
    </p:spTree>
    <p:extLst>
      <p:ext uri="{BB962C8B-B14F-4D97-AF65-F5344CB8AC3E}">
        <p14:creationId xmlns:p14="http://schemas.microsoft.com/office/powerpoint/2010/main" val="4291482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1752599" y="5702632"/>
            <a:ext cx="86868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Jogador de futebol americano segurando bola">
            <a:extLst>
              <a:ext uri="{FF2B5EF4-FFF2-40B4-BE49-F238E27FC236}">
                <a16:creationId xmlns:a16="http://schemas.microsoft.com/office/drawing/2014/main" id="{7592B239-9039-A2A2-3565-5DD0DBF30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212030"/>
            <a:ext cx="8035212" cy="5359487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237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2078605" y="5506365"/>
            <a:ext cx="89199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Homem com camiseta verde">
            <a:extLst>
              <a:ext uri="{FF2B5EF4-FFF2-40B4-BE49-F238E27FC236}">
                <a16:creationId xmlns:a16="http://schemas.microsoft.com/office/drawing/2014/main" id="{16997286-CE5E-62BC-74E6-134E8DD0C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526" y="253439"/>
            <a:ext cx="7836869" cy="5214932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361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2022339" y="5620644"/>
            <a:ext cx="89777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Jogador de futebol americano">
            <a:extLst>
              <a:ext uri="{FF2B5EF4-FFF2-40B4-BE49-F238E27FC236}">
                <a16:creationId xmlns:a16="http://schemas.microsoft.com/office/drawing/2014/main" id="{091A171C-DA6F-E2DA-CD0D-4047934E4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82" y="294342"/>
            <a:ext cx="7883236" cy="5245063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358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1851875" y="5585206"/>
            <a:ext cx="87380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Pessoas com instrumentos musicais e microfone em cima de uma superfície verde">
            <a:extLst>
              <a:ext uri="{FF2B5EF4-FFF2-40B4-BE49-F238E27FC236}">
                <a16:creationId xmlns:a16="http://schemas.microsoft.com/office/drawing/2014/main" id="{F4F03CA6-E78E-E40B-62AB-90C02CB5C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67" y="160567"/>
            <a:ext cx="7966362" cy="5300370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7839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1877289" y="5662463"/>
            <a:ext cx="84374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Mão segurando bola de basquete">
            <a:extLst>
              <a:ext uri="{FF2B5EF4-FFF2-40B4-BE49-F238E27FC236}">
                <a16:creationId xmlns:a16="http://schemas.microsoft.com/office/drawing/2014/main" id="{0184D448-D15F-0BBB-F195-799C836EC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19" y="217051"/>
            <a:ext cx="7926921" cy="5274128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894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1953491" y="5655322"/>
            <a:ext cx="82850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Homem de uniforme azul e verde">
            <a:extLst>
              <a:ext uri="{FF2B5EF4-FFF2-40B4-BE49-F238E27FC236}">
                <a16:creationId xmlns:a16="http://schemas.microsoft.com/office/drawing/2014/main" id="{93896C8E-766E-D1BF-24A2-4AF883EC2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36" y="214703"/>
            <a:ext cx="8007928" cy="5328027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0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F98C4A-179B-7F24-E901-B1E378EE6E3E}"/>
              </a:ext>
            </a:extLst>
          </p:cNvPr>
          <p:cNvSpPr txBox="1"/>
          <p:nvPr/>
        </p:nvSpPr>
        <p:spPr>
          <a:xfrm>
            <a:off x="1936878" y="5647341"/>
            <a:ext cx="84236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Halterofilismo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</a:p>
        </p:txBody>
      </p:sp>
      <p:pic>
        <p:nvPicPr>
          <p:cNvPr id="4" name="Imagem 3" descr="Pessoas em quadra de esportes">
            <a:extLst>
              <a:ext uri="{FF2B5EF4-FFF2-40B4-BE49-F238E27FC236}">
                <a16:creationId xmlns:a16="http://schemas.microsoft.com/office/drawing/2014/main" id="{D3AF2452-28A1-118F-7376-AAFA1A842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142223"/>
            <a:ext cx="7994072" cy="5318713"/>
          </a:xfrm>
          <a:prstGeom prst="rect">
            <a:avLst/>
          </a:prstGeom>
          <a:ln w="76200" cap="sq">
            <a:solidFill>
              <a:srgbClr val="008D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85578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633</Words>
  <Application>Microsoft Office PowerPoint</Application>
  <PresentationFormat>Widescreen</PresentationFormat>
  <Paragraphs>54</Paragraphs>
  <Slides>18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da Silva Bomfim</dc:creator>
  <cp:lastModifiedBy>Felipe da Silva Bomfim</cp:lastModifiedBy>
  <cp:revision>7</cp:revision>
  <dcterms:created xsi:type="dcterms:W3CDTF">2023-11-22T10:32:56Z</dcterms:created>
  <dcterms:modified xsi:type="dcterms:W3CDTF">2023-11-28T15:30:23Z</dcterms:modified>
</cp:coreProperties>
</file>